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6"/>
  </p:notesMasterIdLst>
  <p:sldIdLst>
    <p:sldId id="256" r:id="rId2"/>
    <p:sldId id="1554" r:id="rId3"/>
    <p:sldId id="1566" r:id="rId4"/>
    <p:sldId id="1561" r:id="rId5"/>
    <p:sldId id="1568" r:id="rId6"/>
    <p:sldId id="1567" r:id="rId7"/>
    <p:sldId id="1556" r:id="rId8"/>
    <p:sldId id="1555" r:id="rId9"/>
    <p:sldId id="1560" r:id="rId10"/>
    <p:sldId id="1557" r:id="rId11"/>
    <p:sldId id="1558" r:id="rId12"/>
    <p:sldId id="1565" r:id="rId13"/>
    <p:sldId id="1562" r:id="rId14"/>
    <p:sldId id="1563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" initials="W" lastIdx="1" clrIdx="0">
    <p:extLst>
      <p:ext uri="{19B8F6BF-5375-455C-9EA6-DF929625EA0E}">
        <p15:presenceInfo xmlns:p15="http://schemas.microsoft.com/office/powerpoint/2012/main" userId="Willi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William\Desktop\Calidad%202024%20IFINORTE\Planeaci&#243;n%202025\PUI%202025\PEI-FO-04%20Plan%20de%20Acci&#243;n%20Ifinorte%202025%20(SEGUIMIENT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noProof="0" dirty="0"/>
              <a:t>CAPITALIZACIÓN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2349803149606295"/>
          <c:y val="0.17171296296296298"/>
          <c:w val="0.74039085739282595"/>
          <c:h val="0.72088764946048411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Hoja2!$D$13:$D$15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Hoja2!$E$13:$E$15</c:f>
              <c:numCache>
                <c:formatCode>_-"$"\ * #,##0.00_-;\-"$"\ * #,##0.00_-;_-"$"\ * "-"_-;_-@_-</c:formatCode>
                <c:ptCount val="3"/>
                <c:pt idx="0">
                  <c:v>148371078.94999999</c:v>
                </c:pt>
                <c:pt idx="1">
                  <c:v>136345253.19</c:v>
                </c:pt>
                <c:pt idx="2">
                  <c:v>182011290.47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48-49BF-AC5A-FCDC72ADE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691327"/>
        <c:axId val="1220696607"/>
      </c:lineChart>
      <c:catAx>
        <c:axId val="122069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0696607"/>
        <c:crosses val="autoZero"/>
        <c:auto val="1"/>
        <c:lblAlgn val="ctr"/>
        <c:lblOffset val="100"/>
        <c:noMultiLvlLbl val="0"/>
      </c:catAx>
      <c:valAx>
        <c:axId val="122069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.00_-;\-&quot;$&quot;\ * #,##0.00_-;_-&quot;$&quot;\ 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069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Índice</a:t>
            </a:r>
            <a:r>
              <a:rPr lang="es-CO" baseline="0" dirty="0"/>
              <a:t> de Calidad de Cartera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 Trimestre 2025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0.14799999999999999</c:v>
                </c:pt>
                <c:pt idx="1">
                  <c:v>0.18740000000000001</c:v>
                </c:pt>
                <c:pt idx="2">
                  <c:v>0.15670000000000001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9-4E36-ADDC-D65D938BA4A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 Trimestre 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Hoja1!$A$2:$A$4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Hoja1!$C$2:$C$4</c:f>
              <c:numCache>
                <c:formatCode>0.00%</c:formatCode>
                <c:ptCount val="3"/>
                <c:pt idx="0">
                  <c:v>0.23319999999999999</c:v>
                </c:pt>
                <c:pt idx="1">
                  <c:v>0.25340000000000001</c:v>
                </c:pt>
                <c:pt idx="2">
                  <c:v>0.2616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38-4CB3-BFC0-DB8445D2A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4911"/>
        <c:axId val="20998191"/>
      </c:lineChart>
      <c:catAx>
        <c:axId val="2100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98191"/>
        <c:crosses val="autoZero"/>
        <c:auto val="1"/>
        <c:lblAlgn val="ctr"/>
        <c:lblOffset val="100"/>
        <c:noMultiLvlLbl val="0"/>
      </c:catAx>
      <c:valAx>
        <c:axId val="2099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0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110004020202020204"/>
              </a:rPr>
              <a:t>Créditos de Libranza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&quot;$&quot;#,##0_);[Red]\(&quot;$&quot;#,##0\)">
                  <c:v>170000000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6-473C-9118-2E4ECF192C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21034671"/>
        <c:axId val="21053871"/>
      </c:barChart>
      <c:catAx>
        <c:axId val="2103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53871"/>
        <c:crosses val="autoZero"/>
        <c:auto val="1"/>
        <c:lblAlgn val="ctr"/>
        <c:lblOffset val="100"/>
        <c:noMultiLvlLbl val="0"/>
      </c:catAx>
      <c:valAx>
        <c:axId val="21053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110004020202020204"/>
              </a:rPr>
              <a:t>Cesión de Derechos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 formatCode="&quot;$&quot;#,##0_);[Red]\(&quot;$&quot;#,##0\)">
                  <c:v>307072237</c:v>
                </c:pt>
                <c:pt idx="1">
                  <c:v>0</c:v>
                </c:pt>
                <c:pt idx="2" formatCode="&quot;$&quot;#,##0_);[Red]\(&quot;$&quot;#,##0\)">
                  <c:v>63000000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E-4963-931E-648E943866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21034671"/>
        <c:axId val="21053871"/>
      </c:barChart>
      <c:catAx>
        <c:axId val="2103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53871"/>
        <c:crosses val="autoZero"/>
        <c:auto val="1"/>
        <c:lblAlgn val="ctr"/>
        <c:lblOffset val="100"/>
        <c:noMultiLvlLbl val="0"/>
      </c:catAx>
      <c:valAx>
        <c:axId val="21053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210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Cartera</a:t>
            </a:r>
            <a:r>
              <a:rPr lang="es-CO" baseline="0" dirty="0"/>
              <a:t> Tipo C,D,E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Tipo 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Hoja1!$A$2:$A$5</c:f>
              <c:strCache>
                <c:ptCount val="4"/>
                <c:pt idx="0">
                  <c:v>Diciembre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</c:strCache>
            </c:strRef>
          </c:cat>
          <c:val>
            <c:numRef>
              <c:f>Hoja1!$B$2:$B$5</c:f>
              <c:numCache>
                <c:formatCode>"$"#,##0.00_);[Red]\("$"#,##0.00\)</c:formatCode>
                <c:ptCount val="4"/>
                <c:pt idx="0" formatCode="#,##0.00">
                  <c:v>115792619.26000001</c:v>
                </c:pt>
                <c:pt idx="1">
                  <c:v>135857339.93000001</c:v>
                </c:pt>
                <c:pt idx="2">
                  <c:v>608090825.71000004</c:v>
                </c:pt>
                <c:pt idx="3">
                  <c:v>771494021.95000005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6C-439C-97B6-E7E787DB1C5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Tipo 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Hoja1!$A$2:$A$5</c:f>
              <c:strCache>
                <c:ptCount val="4"/>
                <c:pt idx="0">
                  <c:v>Diciembre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</c:strCache>
            </c:strRef>
          </c:cat>
          <c:val>
            <c:numRef>
              <c:f>Hoja1!$C$2:$C$5</c:f>
              <c:numCache>
                <c:formatCode>"$"#,##0.00_);[Red]\("$"#,##0.00\)</c:formatCode>
                <c:ptCount val="4"/>
                <c:pt idx="0">
                  <c:v>1344808742.49</c:v>
                </c:pt>
                <c:pt idx="1">
                  <c:v>1355459493.99</c:v>
                </c:pt>
                <c:pt idx="2">
                  <c:v>1479487812.1600001</c:v>
                </c:pt>
                <c:pt idx="3">
                  <c:v>1256195633.4200001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6C-439C-97B6-E7E787DB1C5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Tipo 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Hoja1!$A$2:$A$5</c:f>
              <c:strCache>
                <c:ptCount val="4"/>
                <c:pt idx="0">
                  <c:v>Diciembre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</c:strCache>
            </c:strRef>
          </c:cat>
          <c:val>
            <c:numRef>
              <c:f>Hoja1!$D$2:$D$5</c:f>
              <c:numCache>
                <c:formatCode>"$"#,##0.00_);[Red]\("$"#,##0.00\)</c:formatCode>
                <c:ptCount val="4"/>
                <c:pt idx="0">
                  <c:v>3780449166.8800001</c:v>
                </c:pt>
                <c:pt idx="1">
                  <c:v>3780449166.8800001</c:v>
                </c:pt>
                <c:pt idx="2">
                  <c:v>3779832876.8800001</c:v>
                </c:pt>
                <c:pt idx="3">
                  <c:v>3985866582.8800001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6C-439C-97B6-E7E787DB1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303967"/>
        <c:axId val="1867301087"/>
      </c:lineChart>
      <c:catAx>
        <c:axId val="186730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7301087"/>
        <c:crosses val="autoZero"/>
        <c:auto val="1"/>
        <c:lblAlgn val="ctr"/>
        <c:lblOffset val="100"/>
        <c:noMultiLvlLbl val="0"/>
      </c:catAx>
      <c:valAx>
        <c:axId val="186730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730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D3E84-B6FB-4D18-9DEF-8763CD9FCAE5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A23FB-3ED3-46C3-8BB4-2F6DF924E9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43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E6AA1-BC8D-9473-1E44-7696A197D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C66139-462B-0E54-390E-78FF31574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1E73B-B087-1CE9-4ABB-E63919EC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9EE1B2-FC02-EF30-351F-D2158A10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BA262-0819-C80A-012D-A4E88DBC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16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0D7E8-BF84-2A50-C2E1-1A72E587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1CB190-45E8-DCB3-81C2-CF3B65303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329A5-1CCB-3B56-D4A4-17102AA7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3074C-6963-CA13-7D3D-E67FA6E3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ACF180-1914-1171-C1DB-F9E6FFC6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0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321293-6F05-7A2D-64A3-772F73AFF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9BD8D0-2084-6A52-D1BF-741937445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6D16B0-4926-378B-F505-FFDF2F8E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2CBE34-0AB1-77B3-F9B2-2866177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D9B4C-80F6-6474-483E-E2A7A1AA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734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33030-6723-5A11-9778-57146CFB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3F570-7775-1E2E-37BD-A8BFA309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D33DC-1DEF-DC78-3064-37A7A886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203BA-B581-9B44-672D-07327433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7416-5572-9640-3283-A5C22BF1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20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B1D10-CBEA-C26C-F2B1-FB0CE02D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F99A91-FA6A-5415-778A-1F2EB676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6E649B-350D-C471-3774-C9964B04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EDA1E-3123-2CF6-F0BF-C680B916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EB66E0-8AB4-3F94-7C84-BB0AC990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63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DBC77-81E8-EEC3-27A1-71BFB921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B9CFC-FDD5-D099-3892-241AADC2E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0E2B93-8E27-8B6D-284A-9921463A4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F55AA-4831-48A9-27A3-FC94082A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BCC09A-F3A1-0037-DC8F-481BCD8C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FEA67E-D44F-E434-2D01-8645F5BD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14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45175-4260-4A50-11A1-51323408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644704-B206-2108-FE97-5849D3305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4F7F51-1AB8-E109-83E5-12BCBC5ED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EA971-F982-7506-EBD5-457643C99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A3EC16-C905-D2FE-8028-4BBD0ACFC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7C9885-2723-3181-508E-71D5FEA4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F229C1-F7A4-D0AB-65F6-D5FE3285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0CAF72-5289-78A1-4A89-10067E08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7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9DD36-7F08-DCC0-50EB-D43243A7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F829ED-BE73-1F57-EAAF-E29D63D0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59AA79-AB3E-14FD-49DB-A75AB49E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D7C141-174B-620A-4648-E0BB0E28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86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C47B5C-4DE6-B03F-B1E3-AB0A3687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7C9773-33E9-71FF-76DC-2D78134F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347A43-F85C-3EF0-8DC6-90D4DCC5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08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E68-7778-4B03-3B21-F0E2FF6F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5228D-3BB3-28AC-60B3-BB075377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A6A1DB-F3F9-0E4D-536D-60685D91F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164E4-1C25-1D91-1C8A-40A8C1EF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F9DA72-A7A7-7391-2436-74E89CAB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963BED-C174-2F11-9A1B-D38FED80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11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BB4CB-7183-AC9E-3414-8000146D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8ADA8A-41C1-AD30-7E34-BE580E8A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DF8815-C834-B919-BFF7-145A034B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EC067C-9BC8-DE0C-BA4C-B6D72405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D573CE-9E6A-FBE7-3EF0-BA5EC563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78BF5-E58D-4694-5BCA-41782461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02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E1A5E6-6CAC-6731-F21F-C168D007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8FDC3-F629-4373-58AE-7995E675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D7DD7A-4EE6-E1D5-4309-47F52B26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3C7A6-D878-4731-B268-FB4D4CE44B99}" type="datetimeFigureOut">
              <a:rPr lang="es-CO" smtClean="0"/>
              <a:t>28/05/2025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2CC41-25AF-6EF9-508B-2B779D115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317F6A-AE16-E041-B0D9-E1B1915FA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85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inorte.gov.c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BD3956-3FDB-8EB0-97E7-AFB5E595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0969996-00D7-F052-FEBB-B6BC361299CA}"/>
              </a:ext>
            </a:extLst>
          </p:cNvPr>
          <p:cNvSpPr txBox="1"/>
          <p:nvPr/>
        </p:nvSpPr>
        <p:spPr>
          <a:xfrm>
            <a:off x="5692461" y="2307405"/>
            <a:ext cx="63752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noProof="0" dirty="0"/>
              <a:t>SEGUIMIENTO AL PLAN DE ACCIÓN PRIMER TRIMESTRE 2025</a:t>
            </a:r>
          </a:p>
          <a:p>
            <a:pPr algn="ctr"/>
            <a:endParaRPr lang="es-CO" b="1" noProof="0" dirty="0"/>
          </a:p>
        </p:txBody>
      </p:sp>
    </p:spTree>
    <p:extLst>
      <p:ext uri="{BB962C8B-B14F-4D97-AF65-F5344CB8AC3E}">
        <p14:creationId xmlns:p14="http://schemas.microsoft.com/office/powerpoint/2010/main" val="311902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A5F165-FB62-1A25-21C1-3EF60A98A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100684E-621D-E0D1-EBCC-A5FC3A76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b="1" noProof="0" dirty="0"/>
              <a:t>Créditos de Tesorería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B0C8D-2A9F-A611-2A88-7F2CB8A35C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800" noProof="0" dirty="0"/>
              <a:t>En el primer trimestre del año se han colocado en créditos de Tesorería un monto de </a:t>
            </a:r>
            <a:r>
              <a:rPr lang="es-CO" sz="1800" b="1" noProof="0" dirty="0"/>
              <a:t>$16.200.000.000 </a:t>
            </a:r>
            <a:r>
              <a:rPr lang="es-CO" sz="1800" noProof="0" dirty="0"/>
              <a:t>ayudando a entidades públicas de Norte de Santander como el ESEHUEM y EMPOPAMPLONA a atender insuficiencias de caja temporales. </a:t>
            </a:r>
            <a:endParaRPr lang="es-CO" sz="1800" dirty="0"/>
          </a:p>
          <a:p>
            <a:pPr marL="0" indent="0" algn="just">
              <a:buNone/>
            </a:pPr>
            <a:endParaRPr lang="es-CO" sz="1800" dirty="0"/>
          </a:p>
          <a:p>
            <a:pPr marL="0" indent="0" algn="just">
              <a:buNone/>
            </a:pPr>
            <a:r>
              <a:rPr lang="es-CO" sz="1800" noProof="0" dirty="0"/>
              <a:t>Se presupuesto para el año 2025 colocar en esta línea </a:t>
            </a:r>
            <a:r>
              <a:rPr lang="es-CO" sz="1800" b="1" noProof="0" dirty="0"/>
              <a:t>$8.000.000.000, </a:t>
            </a:r>
            <a:r>
              <a:rPr lang="es-CO" sz="1800" noProof="0" dirty="0"/>
              <a:t>Logrando cumplir en el primer trimestre del año con el </a:t>
            </a:r>
            <a:r>
              <a:rPr lang="es-CO" sz="1800" b="1" noProof="0" dirty="0"/>
              <a:t>202,5% </a:t>
            </a:r>
            <a:r>
              <a:rPr lang="es-CO" sz="1800" noProof="0" dirty="0"/>
              <a:t>de la meta propuesta para el presente año.</a:t>
            </a:r>
          </a:p>
          <a:p>
            <a:pPr marL="0" indent="0">
              <a:buNone/>
            </a:pPr>
            <a:endParaRPr lang="es-CO" sz="1800" noProof="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F2305E4-B59F-944B-E419-832E5299A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52930"/>
            <a:ext cx="5181600" cy="3152140"/>
          </a:xfrm>
        </p:spPr>
      </p:pic>
    </p:spTree>
    <p:extLst>
      <p:ext uri="{BB962C8B-B14F-4D97-AF65-F5344CB8AC3E}">
        <p14:creationId xmlns:p14="http://schemas.microsoft.com/office/powerpoint/2010/main" val="264692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E10FAF-404A-E3B6-902E-3008C599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FFA9F2-768F-9177-3543-DD9C9F5E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173"/>
            <a:ext cx="5181600" cy="682440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Créditos de Cesión de Derechos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5C394-213C-5C06-9278-1CD1035D1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1984"/>
            <a:ext cx="5181600" cy="10951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O" sz="1800" noProof="0" dirty="0"/>
              <a:t>En el primer trimestre del año se lograron colocar en la línea de Cesión de Derechos créditos por el valor de </a:t>
            </a:r>
            <a:r>
              <a:rPr lang="es-CO" sz="1800" b="1" noProof="0" dirty="0"/>
              <a:t>370´072.237</a:t>
            </a:r>
            <a:r>
              <a:rPr lang="es-CO" sz="1800" noProof="0" dirty="0"/>
              <a:t> alcanzando </a:t>
            </a:r>
            <a:r>
              <a:rPr lang="es-CO" sz="1800" b="1" noProof="0" dirty="0"/>
              <a:t>24,67% </a:t>
            </a:r>
            <a:r>
              <a:rPr lang="es-CO" sz="1800" noProof="0" dirty="0"/>
              <a:t>de lo proyectado para el Trimestre y el </a:t>
            </a:r>
            <a:r>
              <a:rPr lang="es-CO" sz="1800" b="1" noProof="0" dirty="0"/>
              <a:t>1,85% </a:t>
            </a:r>
            <a:r>
              <a:rPr lang="es-CO" sz="1800" noProof="0" dirty="0"/>
              <a:t>de la meta propuesta para el presente año.</a:t>
            </a:r>
          </a:p>
          <a:p>
            <a:pPr marL="0" indent="0">
              <a:buNone/>
            </a:pPr>
            <a:endParaRPr lang="es-CO" sz="1800" noProof="0" dirty="0"/>
          </a:p>
          <a:p>
            <a:pPr marL="0" indent="0">
              <a:buNone/>
            </a:pPr>
            <a:endParaRPr lang="es-CO" b="1" noProof="0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CE939D99-FD60-4EEF-19A3-F653A1D7D9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3747261"/>
              </p:ext>
            </p:extLst>
          </p:nvPr>
        </p:nvGraphicFramePr>
        <p:xfrm>
          <a:off x="6172199" y="3519171"/>
          <a:ext cx="5794900" cy="233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F4C94B48-E477-C79D-CF56-DF039E4F139F}"/>
              </a:ext>
            </a:extLst>
          </p:cNvPr>
          <p:cNvSpPr txBox="1">
            <a:spLocks/>
          </p:cNvSpPr>
          <p:nvPr/>
        </p:nvSpPr>
        <p:spPr>
          <a:xfrm>
            <a:off x="838200" y="3438703"/>
            <a:ext cx="5181600" cy="811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noProof="0" dirty="0"/>
              <a:t>Créditos de Libranza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3FE951-1776-C318-4F0C-C1F2044B9A24}"/>
              </a:ext>
            </a:extLst>
          </p:cNvPr>
          <p:cNvSpPr txBox="1">
            <a:spLocks/>
          </p:cNvSpPr>
          <p:nvPr/>
        </p:nvSpPr>
        <p:spPr>
          <a:xfrm>
            <a:off x="838200" y="4309221"/>
            <a:ext cx="5181600" cy="1095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800" noProof="0" dirty="0"/>
              <a:t>En el primer trimestre del año se han logrado colocar créditos de libranza por un valor de </a:t>
            </a:r>
            <a:r>
              <a:rPr lang="es-CO" sz="1800" b="1" noProof="0" dirty="0"/>
              <a:t>170´000.000</a:t>
            </a:r>
            <a:r>
              <a:rPr lang="es-CO" sz="1800" noProof="0" dirty="0"/>
              <a:t>, lo que corresponde a </a:t>
            </a:r>
            <a:r>
              <a:rPr lang="es-CO" sz="1800" b="1" noProof="0" dirty="0"/>
              <a:t>136% </a:t>
            </a:r>
            <a:r>
              <a:rPr lang="es-CO" sz="1800" noProof="0" dirty="0"/>
              <a:t>de lo proyectado para el Trimestre y un </a:t>
            </a:r>
            <a:r>
              <a:rPr lang="es-CO" sz="1800" b="1" noProof="0" dirty="0"/>
              <a:t>34%</a:t>
            </a:r>
            <a:r>
              <a:rPr lang="es-CO" sz="1800" noProof="0" dirty="0"/>
              <a:t> del total de la meta propuesta para este año.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b="1" noProof="0" dirty="0"/>
          </a:p>
        </p:txBody>
      </p:sp>
      <p:graphicFrame>
        <p:nvGraphicFramePr>
          <p:cNvPr id="10" name="Marcador de contenido 8">
            <a:extLst>
              <a:ext uri="{FF2B5EF4-FFF2-40B4-BE49-F238E27FC236}">
                <a16:creationId xmlns:a16="http://schemas.microsoft.com/office/drawing/2014/main" id="{7C463D3A-D09B-8AB2-61C8-70219917D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660044"/>
              </p:ext>
            </p:extLst>
          </p:nvPr>
        </p:nvGraphicFramePr>
        <p:xfrm>
          <a:off x="6172199" y="794544"/>
          <a:ext cx="5794900" cy="233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909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2B54DC-4BB1-B0B2-6D49-931F9311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759E92-2562-DCD9-41D2-3C3CBF57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36"/>
            <a:ext cx="6210300" cy="726957"/>
          </a:xfrm>
        </p:spPr>
        <p:txBody>
          <a:bodyPr>
            <a:normAutofit/>
          </a:bodyPr>
          <a:lstStyle/>
          <a:p>
            <a:r>
              <a:rPr lang="es-CO" sz="2400" b="1" dirty="0"/>
              <a:t>Recuperación de Cartera Tipo C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E833D-B013-19B9-8F84-F8C06BCB0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608503"/>
            <a:ext cx="6210300" cy="16494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sz="1600" dirty="0"/>
              <a:t>En el primer trimestre del año la cartera con calificación C ha variado, en Enero presento un valor de </a:t>
            </a:r>
            <a:r>
              <a:rPr lang="es-MX" sz="1600" b="1" dirty="0"/>
              <a:t>$135.857.339,93 </a:t>
            </a:r>
            <a:r>
              <a:rPr lang="es-MX" sz="1600" dirty="0"/>
              <a:t>un 74,91% menor al valor que presento en el mismo periodo del año anterior</a:t>
            </a:r>
            <a:r>
              <a:rPr lang="es-MX" sz="1600" b="1" dirty="0"/>
              <a:t>, </a:t>
            </a:r>
            <a:r>
              <a:rPr lang="es-MX" sz="1600" dirty="0"/>
              <a:t>en Febrero presento un valor de </a:t>
            </a:r>
            <a:r>
              <a:rPr lang="es-MX" sz="1600" b="1" dirty="0"/>
              <a:t>$608.090.825,71 </a:t>
            </a:r>
            <a:r>
              <a:rPr lang="es-MX" sz="1600" dirty="0"/>
              <a:t>un 99,46% mayor en comparación al mismo mes del año anterior </a:t>
            </a:r>
            <a:r>
              <a:rPr lang="es-MX" sz="1600" b="1" dirty="0"/>
              <a:t> </a:t>
            </a:r>
            <a:r>
              <a:rPr lang="es-MX" sz="1600" dirty="0"/>
              <a:t>y en Marzo</a:t>
            </a:r>
            <a:r>
              <a:rPr lang="es-MX" sz="1600" b="1" dirty="0"/>
              <a:t> </a:t>
            </a:r>
            <a:r>
              <a:rPr lang="es-MX" sz="1600" dirty="0"/>
              <a:t>alcanzo a un valor de </a:t>
            </a:r>
            <a:r>
              <a:rPr lang="es-MX" sz="1600" b="1" dirty="0"/>
              <a:t>$771.494.021,95 </a:t>
            </a:r>
            <a:r>
              <a:rPr lang="es-MX" sz="1600" dirty="0"/>
              <a:t>siendo un 153,31% mayor en comparación al mismo mes del año anterior.</a:t>
            </a:r>
            <a:endParaRPr lang="es-CO" sz="1600" b="1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C551919-33B5-AEB7-13C4-B1BCBEBC5A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417807"/>
              </p:ext>
            </p:extLst>
          </p:nvPr>
        </p:nvGraphicFramePr>
        <p:xfrm>
          <a:off x="7236629" y="1348321"/>
          <a:ext cx="4955371" cy="416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8A5EB557-4EF3-0025-7CB3-F8E6E1585137}"/>
              </a:ext>
            </a:extLst>
          </p:cNvPr>
          <p:cNvSpPr txBox="1">
            <a:spLocks/>
          </p:cNvSpPr>
          <p:nvPr/>
        </p:nvSpPr>
        <p:spPr>
          <a:xfrm>
            <a:off x="838200" y="2031846"/>
            <a:ext cx="4976674" cy="69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Recuperación de Cartera Tipo D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71B9C6-AA14-0494-3344-CE48B5AAF468}"/>
              </a:ext>
            </a:extLst>
          </p:cNvPr>
          <p:cNvSpPr txBox="1">
            <a:spLocks/>
          </p:cNvSpPr>
          <p:nvPr/>
        </p:nvSpPr>
        <p:spPr>
          <a:xfrm>
            <a:off x="838200" y="2983222"/>
            <a:ext cx="5715000" cy="129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1800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1E5C68-F9A4-9B35-1308-D18E0176C4D9}"/>
              </a:ext>
            </a:extLst>
          </p:cNvPr>
          <p:cNvSpPr txBox="1">
            <a:spLocks/>
          </p:cNvSpPr>
          <p:nvPr/>
        </p:nvSpPr>
        <p:spPr>
          <a:xfrm>
            <a:off x="838200" y="4472407"/>
            <a:ext cx="4976674" cy="69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Recuperación de Cartera Tipo E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F1C13B6-2E1E-90C8-2812-C51309AC5BCF}"/>
              </a:ext>
            </a:extLst>
          </p:cNvPr>
          <p:cNvSpPr txBox="1">
            <a:spLocks/>
          </p:cNvSpPr>
          <p:nvPr/>
        </p:nvSpPr>
        <p:spPr>
          <a:xfrm>
            <a:off x="838199" y="4932008"/>
            <a:ext cx="5714999" cy="129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18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1FACAB-1D3E-F91C-3C37-60E736475A1C}"/>
              </a:ext>
            </a:extLst>
          </p:cNvPr>
          <p:cNvSpPr txBox="1"/>
          <p:nvPr/>
        </p:nvSpPr>
        <p:spPr>
          <a:xfrm>
            <a:off x="838198" y="2516962"/>
            <a:ext cx="62103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En el primer trimestre del año la cartera con calificación D ha variado</a:t>
            </a:r>
            <a:r>
              <a:rPr lang="es-MX" sz="1600" b="1" dirty="0"/>
              <a:t>, </a:t>
            </a:r>
            <a:r>
              <a:rPr lang="es-MX" sz="1600" dirty="0"/>
              <a:t>en Enero presento un valor de </a:t>
            </a:r>
            <a:r>
              <a:rPr lang="es-MX" sz="1600" b="1" dirty="0"/>
              <a:t>$1.355.459.493,99 </a:t>
            </a:r>
            <a:r>
              <a:rPr lang="es-MX" sz="1600" dirty="0"/>
              <a:t>siendo este un 80,78% menor al valor que presento en el mismo mes del año anterior, en Febrero alcanzo un valor de </a:t>
            </a:r>
            <a:r>
              <a:rPr lang="es-MX" sz="1600" b="1" dirty="0"/>
              <a:t>$1.479.487.812,16 </a:t>
            </a:r>
            <a:r>
              <a:rPr lang="es-MX" sz="1600" dirty="0"/>
              <a:t>siendo este un 78,61% menor a lo que presento en el mismo mes del año anterior</a:t>
            </a:r>
            <a:r>
              <a:rPr lang="es-MX" sz="1600" b="1" dirty="0"/>
              <a:t> </a:t>
            </a:r>
            <a:r>
              <a:rPr lang="es-MX" sz="1600" dirty="0"/>
              <a:t>y en Marzo disminuyo llegando a un valor de </a:t>
            </a:r>
            <a:r>
              <a:rPr lang="es-MX" sz="1600" b="1" dirty="0"/>
              <a:t>$1.256.195.633,42 </a:t>
            </a:r>
            <a:r>
              <a:rPr lang="es-MX" sz="1600" dirty="0"/>
              <a:t>siendo este un 81,83% menor en comparación al mismo mes del año anterior.</a:t>
            </a:r>
            <a:endParaRPr lang="es-CO" sz="16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C311D41-9CCF-EB05-1FAE-77781E454F12}"/>
              </a:ext>
            </a:extLst>
          </p:cNvPr>
          <p:cNvSpPr txBox="1"/>
          <p:nvPr/>
        </p:nvSpPr>
        <p:spPr>
          <a:xfrm>
            <a:off x="838198" y="4947993"/>
            <a:ext cx="62102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En el primer trimestre del año la cartea con calificación E ha variado</a:t>
            </a:r>
            <a:r>
              <a:rPr lang="es-CO" sz="1600" b="1" dirty="0"/>
              <a:t>, </a:t>
            </a:r>
            <a:r>
              <a:rPr lang="es-CO" sz="1600" dirty="0"/>
              <a:t>en</a:t>
            </a:r>
            <a:r>
              <a:rPr lang="es-CO" sz="1600" b="1" dirty="0"/>
              <a:t> </a:t>
            </a:r>
            <a:r>
              <a:rPr lang="es-CO" sz="1600" dirty="0"/>
              <a:t>Enero se mostro con un valor de </a:t>
            </a:r>
            <a:r>
              <a:rPr lang="es-CO" sz="1600" b="1" dirty="0"/>
              <a:t>$3.985.866.582,88 </a:t>
            </a:r>
            <a:r>
              <a:rPr lang="es-CO" sz="1600" dirty="0"/>
              <a:t>un 0,55% menor al valor que presento en el mismo periodo del año anterior, en Febrero reflejo un valor de </a:t>
            </a:r>
            <a:r>
              <a:rPr lang="es-CO" sz="1600" b="1" dirty="0"/>
              <a:t>$3.779.832.876,88 </a:t>
            </a:r>
            <a:r>
              <a:rPr lang="es-CO" sz="1600" dirty="0"/>
              <a:t>un 4,20% menor al valor que presento en el mismo mes del año anterior y en Marzo obtuvo un valor de </a:t>
            </a:r>
            <a:r>
              <a:rPr lang="es-CO" sz="1600" b="1" dirty="0"/>
              <a:t>$3.985.866.582,88 </a:t>
            </a:r>
            <a:r>
              <a:rPr lang="es-CO" sz="1600" dirty="0"/>
              <a:t>un 1,62% mayor al valor obtenido en el mismo mes del año anterior.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32439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201B95-6866-B4C6-7CC1-F6E82BE1A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2FE217-0CE4-805F-0A90-B3C63E52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5181600" cy="744584"/>
          </a:xfrm>
        </p:spPr>
        <p:txBody>
          <a:bodyPr>
            <a:normAutofit/>
          </a:bodyPr>
          <a:lstStyle/>
          <a:p>
            <a:r>
              <a:rPr lang="es-CO" sz="2800" b="1" dirty="0"/>
              <a:t>Presupuesto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E8C34-ADC2-87E2-B839-4B0D68840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0097"/>
            <a:ext cx="5181600" cy="1707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/>
              <a:t>En el primer trimestre del año se ha logrado recaudar mediante intereses de las diferentes líneas de crédito, arrendamientos y consultas en centrales de riesgos un total de </a:t>
            </a:r>
            <a:r>
              <a:rPr lang="es-MX" sz="1800" b="1" dirty="0"/>
              <a:t>$1.827.872.933</a:t>
            </a:r>
            <a:r>
              <a:rPr lang="es-MX" sz="1800" dirty="0"/>
              <a:t>, lo que corresponde a un </a:t>
            </a:r>
            <a:r>
              <a:rPr lang="es-MX" sz="1800" b="1" dirty="0"/>
              <a:t>22%</a:t>
            </a:r>
            <a:r>
              <a:rPr lang="es-MX" sz="1800" dirty="0"/>
              <a:t> del total del presupuesto programado para el presente año.</a:t>
            </a:r>
            <a:endParaRPr lang="es-CO" sz="1800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548F8DC7-9BC6-7BB8-934F-7A2637235F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42" y="1651878"/>
            <a:ext cx="3554243" cy="3554243"/>
          </a:xfrm>
        </p:spPr>
      </p:pic>
    </p:spTree>
    <p:extLst>
      <p:ext uri="{BB962C8B-B14F-4D97-AF65-F5344CB8AC3E}">
        <p14:creationId xmlns:p14="http://schemas.microsoft.com/office/powerpoint/2010/main" val="21184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9ED870-BCDA-6B7A-98A0-661B67165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390022-103D-9905-5C65-928C56CF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53"/>
            <a:ext cx="4754732" cy="597154"/>
          </a:xfrm>
        </p:spPr>
        <p:txBody>
          <a:bodyPr>
            <a:normAutofit/>
          </a:bodyPr>
          <a:lstStyle/>
          <a:p>
            <a:r>
              <a:rPr lang="es-CO" sz="2800" b="1" dirty="0"/>
              <a:t>Informes Contables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DFC3E0-F36F-9C19-2E37-4DE9C496C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807"/>
            <a:ext cx="5181600" cy="2074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/>
              <a:t>En el primer trimestre del año se presentaron </a:t>
            </a:r>
            <a:r>
              <a:rPr lang="es-MX" sz="1800" b="1" dirty="0"/>
              <a:t>14</a:t>
            </a:r>
            <a:r>
              <a:rPr lang="es-MX" sz="1800" dirty="0"/>
              <a:t> informes contables de los </a:t>
            </a:r>
            <a:r>
              <a:rPr lang="es-MX" sz="1800" b="1" dirty="0"/>
              <a:t>14</a:t>
            </a:r>
            <a:r>
              <a:rPr lang="es-MX" sz="1800" dirty="0"/>
              <a:t> informes requeridos por ley, tales como: Declaraciones de Retención en la Fuente, IVA, Estampillas Departamentales, ICA e informes requeridos por la Contaduría General y la Contraloría, logrando un cumplimiento en la fecha de entrega oportuna del </a:t>
            </a:r>
            <a:r>
              <a:rPr lang="es-MX" sz="1800" b="1" dirty="0"/>
              <a:t>100%</a:t>
            </a:r>
            <a:endParaRPr lang="es-CO" sz="1800" b="1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D01DAEF-8B71-EFE0-8E4C-58B3FEDF2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50887"/>
            <a:ext cx="5181600" cy="3627120"/>
          </a:xfr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F26CEA6-A80B-B61B-2561-2EE7DA1DFF08}"/>
              </a:ext>
            </a:extLst>
          </p:cNvPr>
          <p:cNvSpPr txBox="1">
            <a:spLocks/>
          </p:cNvSpPr>
          <p:nvPr/>
        </p:nvSpPr>
        <p:spPr>
          <a:xfrm>
            <a:off x="838200" y="4018320"/>
            <a:ext cx="4754732" cy="59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/>
              <a:t>Conciliaciones Bancarias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9064006-7FBD-BDAE-9036-69BCD836C78F}"/>
              </a:ext>
            </a:extLst>
          </p:cNvPr>
          <p:cNvSpPr txBox="1">
            <a:spLocks/>
          </p:cNvSpPr>
          <p:nvPr/>
        </p:nvSpPr>
        <p:spPr>
          <a:xfrm>
            <a:off x="838200" y="4615474"/>
            <a:ext cx="5181600" cy="111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dirty="0"/>
              <a:t>En el primer trimestre del año se han realizado el </a:t>
            </a:r>
            <a:r>
              <a:rPr lang="es-MX" sz="1800" b="1" dirty="0"/>
              <a:t>100%</a:t>
            </a:r>
            <a:r>
              <a:rPr lang="es-MX" sz="1800" dirty="0"/>
              <a:t> de las conciliaciones bancarias a las cuentas existentes de </a:t>
            </a:r>
            <a:r>
              <a:rPr lang="es-MX" sz="1800" dirty="0" err="1"/>
              <a:t>Ifinorte</a:t>
            </a:r>
            <a:r>
              <a:rPr lang="es-MX" sz="1800" dirty="0"/>
              <a:t> dentro de los tiempos establecidos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409100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2E85C7-D817-80FF-14F7-CB7278B3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C6F56B-94D3-BB4A-3FD3-BB99AD8E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Actualizar del Sistema de Gestión de Calidad</a:t>
            </a:r>
            <a:endParaRPr lang="es-CO" sz="2800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73B85B-C05A-09B9-EBE1-B74B5A122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8082"/>
            <a:ext cx="5181600" cy="46588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br>
              <a:rPr lang="es-CO" sz="1800" noProof="0" dirty="0"/>
            </a:br>
            <a:r>
              <a:rPr lang="es-CO" sz="1800" noProof="0" dirty="0"/>
              <a:t>En el primer trimestre del año se ha logrado avanzar en un </a:t>
            </a:r>
            <a:r>
              <a:rPr lang="es-CO" sz="1800" b="1" noProof="0" dirty="0"/>
              <a:t>30% </a:t>
            </a:r>
            <a:r>
              <a:rPr lang="es-CO" sz="1800" noProof="0" dirty="0"/>
              <a:t>en la actualización de toda la información documentada de IFINORTE, logrando una renovación necesaria de los procedimientos y formatos que hacen parte del área Estratégica del Instituto. </a:t>
            </a:r>
            <a:br>
              <a:rPr lang="es-CO" sz="1800" noProof="0" dirty="0"/>
            </a:br>
            <a:br>
              <a:rPr lang="es-CO" sz="1800" noProof="0" dirty="0"/>
            </a:br>
            <a:r>
              <a:rPr lang="es-CO" sz="1800" noProof="0" dirty="0"/>
              <a:t>Además se avanza en la implementación del ítem “1.3. Mapas y Cartas Descriptivas de los Procesos” en la sección de Transparencia y Acceso a la Información de nuestra pagina web: </a:t>
            </a:r>
            <a:r>
              <a:rPr lang="es-CO" sz="1800" noProof="0" dirty="0">
                <a:hlinkClick r:id="rId3"/>
              </a:rPr>
              <a:t>www.ifinorte.gov.co</a:t>
            </a:r>
            <a:r>
              <a:rPr lang="es-CO" sz="1800" noProof="0" dirty="0"/>
              <a:t>, en donde se ira actualizando la información documentada del SGC.   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D417033-41BA-2F03-1724-73C0F2A2E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509210"/>
            <a:ext cx="5882362" cy="4113077"/>
          </a:xfrm>
        </p:spPr>
      </p:pic>
    </p:spTree>
    <p:extLst>
      <p:ext uri="{BB962C8B-B14F-4D97-AF65-F5344CB8AC3E}">
        <p14:creationId xmlns:p14="http://schemas.microsoft.com/office/powerpoint/2010/main" val="26173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18E191-189B-7269-D558-E7CF7EF7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E7D801-B29F-46DB-62EC-44242D58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009"/>
            <a:ext cx="4539435" cy="758532"/>
          </a:xfrm>
        </p:spPr>
        <p:txBody>
          <a:bodyPr>
            <a:normAutofit/>
          </a:bodyPr>
          <a:lstStyle/>
          <a:p>
            <a:r>
              <a:rPr lang="es-CO" sz="2800" b="1" dirty="0"/>
              <a:t>FURAG Vigencia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65F49-71EF-983C-16F2-22BDD0516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6282"/>
            <a:ext cx="5181600" cy="23167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dirty="0"/>
              <a:t>Se avanzo con el diligenciamiento y cargue por parte de todas las áreas del Instituto de la información y evidencia requerida por Función Pública en el FURAG vigencia 2024, el cual nos mide el Índice de Desempeño Institucional y nos brinda un autodiagnóstico con miras al fortalecimiento institucional en el presente año.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08C4F12-C64C-F50D-2956-32B07F1A35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0" y="745374"/>
            <a:ext cx="4193945" cy="5367251"/>
          </a:xfrm>
        </p:spPr>
      </p:pic>
    </p:spTree>
    <p:extLst>
      <p:ext uri="{BB962C8B-B14F-4D97-AF65-F5344CB8AC3E}">
        <p14:creationId xmlns:p14="http://schemas.microsoft.com/office/powerpoint/2010/main" val="274829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FCD6CC-795D-32F3-03A9-812C1AB9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8CC1B2-673D-30BA-3D6A-408FD812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844"/>
            <a:ext cx="5038817" cy="929243"/>
          </a:xfrm>
        </p:spPr>
        <p:txBody>
          <a:bodyPr>
            <a:normAutofit/>
          </a:bodyPr>
          <a:lstStyle/>
          <a:p>
            <a:r>
              <a:rPr lang="es-CO" sz="2800" b="1" dirty="0"/>
              <a:t>Respuestas y Tramites PQRSDF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DA54FF-5F45-6C36-294B-672296BB4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49407"/>
            <a:ext cx="5181600" cy="26043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1800" dirty="0"/>
              <a:t>En el primer trimestre del año se recibieron 5 derechos de petición los cuales fueron contestados en los tiempos estipulados por Ley.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Así mismo se recibieron otras 210 solicitudes que requerían respuesta, las cuales fueron contestadas de forma oportuna 152. 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Lo anteriormente dicho nos indica que del total de PQSRDF recibidos en el primer trimestre se les dio respuesta de manera oportuna a el </a:t>
            </a:r>
            <a:r>
              <a:rPr lang="es-MX" sz="1800" b="1" dirty="0"/>
              <a:t>73,02%</a:t>
            </a:r>
            <a:r>
              <a:rPr lang="es-MX" sz="1800" dirty="0"/>
              <a:t> de ellos.</a:t>
            </a:r>
            <a:endParaRPr lang="es-CO" sz="18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6F3CA95-B1DE-C5B1-6AF4-DE063FAB24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44" y="1718461"/>
            <a:ext cx="3421078" cy="3421078"/>
          </a:xfrm>
        </p:spPr>
      </p:pic>
    </p:spTree>
    <p:extLst>
      <p:ext uri="{BB962C8B-B14F-4D97-AF65-F5344CB8AC3E}">
        <p14:creationId xmlns:p14="http://schemas.microsoft.com/office/powerpoint/2010/main" val="336597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906614-CABF-633B-C298-89D9C937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BDE7A-4F6F-CF80-44F5-8042BF89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509714"/>
            <a:ext cx="9515475" cy="927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1A174F0-2518-717D-63E8-273C34F8D32A}"/>
              </a:ext>
            </a:extLst>
          </p:cNvPr>
          <p:cNvSpPr txBox="1">
            <a:spLocks/>
          </p:cNvSpPr>
          <p:nvPr/>
        </p:nvSpPr>
        <p:spPr>
          <a:xfrm>
            <a:off x="695325" y="2643983"/>
            <a:ext cx="5181600" cy="1841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rgbClr val="000000"/>
                </a:solidFill>
              </a:rPr>
              <a:t>En el primer trimestre del año se han realizado </a:t>
            </a:r>
            <a:r>
              <a:rPr lang="es-MX" sz="2000" b="1" dirty="0">
                <a:solidFill>
                  <a:srgbClr val="000000"/>
                </a:solidFill>
              </a:rPr>
              <a:t>2</a:t>
            </a:r>
            <a:r>
              <a:rPr lang="es-MX" sz="2000" dirty="0">
                <a:solidFill>
                  <a:srgbClr val="000000"/>
                </a:solidFill>
              </a:rPr>
              <a:t> capacitaciones de las 29 programadas para el año del PIC, alcanzando un </a:t>
            </a:r>
            <a:r>
              <a:rPr lang="es-MX" sz="2000" b="1" dirty="0">
                <a:solidFill>
                  <a:srgbClr val="000000"/>
                </a:solidFill>
              </a:rPr>
              <a:t>6,9% </a:t>
            </a:r>
            <a:r>
              <a:rPr lang="es-MX" sz="2000" dirty="0">
                <a:solidFill>
                  <a:srgbClr val="000000"/>
                </a:solidFill>
              </a:rPr>
              <a:t>de avance.</a:t>
            </a:r>
            <a:endParaRPr lang="es-CO" sz="200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C82C3EE-5B5F-CA12-B73B-9B58402D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23082"/>
            <a:ext cx="5991225" cy="779463"/>
          </a:xfrm>
        </p:spPr>
        <p:txBody>
          <a:bodyPr>
            <a:noAutofit/>
          </a:bodyPr>
          <a:lstStyle/>
          <a:p>
            <a:r>
              <a:rPr lang="es-CO" sz="2800" b="1" dirty="0"/>
              <a:t>Plan Institucional de Capacitación PIC</a:t>
            </a:r>
            <a:endParaRPr lang="es-CO" sz="2800" dirty="0"/>
          </a:p>
        </p:txBody>
      </p:sp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1E361ED3-41BD-2FDA-864B-611CAA1E60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37" y="1570038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8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DB71A9-B893-7D5C-3355-61AB66C2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A3A9D2-884C-6A0D-D83F-08F314C0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405"/>
            <a:ext cx="6446520" cy="542475"/>
          </a:xfrm>
        </p:spPr>
        <p:txBody>
          <a:bodyPr>
            <a:normAutofit/>
          </a:bodyPr>
          <a:lstStyle/>
          <a:p>
            <a:r>
              <a:rPr lang="es-CO" sz="2800" b="1" dirty="0"/>
              <a:t>Gestión Ambiental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301E62-7335-3515-9EE6-43773AFA5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25524"/>
            <a:ext cx="6446520" cy="5276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800" dirty="0"/>
              <a:t>En cuanto a la Gestión Ambiental dentro del Instituto, </a:t>
            </a:r>
            <a:r>
              <a:rPr lang="es-CO" sz="1800" dirty="0" err="1"/>
              <a:t>Ifinorte</a:t>
            </a:r>
            <a:r>
              <a:rPr lang="es-CO" sz="1800" dirty="0"/>
              <a:t> ha ejecutado las siguientes acciones: </a:t>
            </a:r>
          </a:p>
          <a:p>
            <a:pPr marL="0" indent="0" algn="just">
              <a:buNone/>
            </a:pPr>
            <a:r>
              <a:rPr lang="es-CO" sz="1800" b="1" dirty="0"/>
              <a:t>1.</a:t>
            </a:r>
            <a:r>
              <a:rPr lang="es-CO" sz="1800" dirty="0"/>
              <a:t> Implementación de medidas de manejo ambiental, tales como:</a:t>
            </a:r>
          </a:p>
          <a:p>
            <a:pPr algn="just"/>
            <a:r>
              <a:rPr lang="es-CO" sz="1800" dirty="0"/>
              <a:t> Reducción de la utilización de papel y digitalización.  </a:t>
            </a:r>
          </a:p>
          <a:p>
            <a:pPr algn="just"/>
            <a:r>
              <a:rPr lang="es-CO" sz="1800" dirty="0"/>
              <a:t>Instalación de iluminación tipo LED en las diferentes áreas.</a:t>
            </a:r>
          </a:p>
          <a:p>
            <a:pPr algn="just"/>
            <a:r>
              <a:rPr lang="es-CO" sz="1800" dirty="0"/>
              <a:t>Programación en el encendido y apagado de equipos de aire acondicionado para ahorro y uso eficiente de energía, teniendo un ahorro de </a:t>
            </a:r>
            <a:r>
              <a:rPr lang="es-CO" sz="1800" b="1" dirty="0"/>
              <a:t>$9´237.160</a:t>
            </a:r>
            <a:r>
              <a:rPr lang="es-CO" sz="1800" dirty="0"/>
              <a:t> en comparación con el trimestre anterior.</a:t>
            </a:r>
          </a:p>
          <a:p>
            <a:pPr algn="just"/>
            <a:r>
              <a:rPr lang="es-CO" sz="1800" dirty="0"/>
              <a:t>Instalación de puntos ecológicos para el almacenamiento y clasificación de los residuos solidos.</a:t>
            </a:r>
          </a:p>
          <a:p>
            <a:pPr marL="0" indent="0" algn="just">
              <a:buNone/>
            </a:pPr>
            <a:r>
              <a:rPr lang="es-CO" sz="1800" b="1" dirty="0"/>
              <a:t>2.</a:t>
            </a:r>
            <a:r>
              <a:rPr lang="es-CO" sz="1800" dirty="0"/>
              <a:t> También se ha venido trabajando en la estructuración del Plan de manejo Ambiental Institucional en busca de integrar criterios de sostenibilidad en todos los procesos operativos y administrativos de la entidad.</a:t>
            </a:r>
          </a:p>
          <a:p>
            <a:pPr marL="0" indent="0" algn="just">
              <a:buNone/>
            </a:pPr>
            <a:r>
              <a:rPr lang="es-CO" sz="1800" b="1" dirty="0"/>
              <a:t>3.</a:t>
            </a:r>
            <a:r>
              <a:rPr lang="es-CO" sz="1800" dirty="0"/>
              <a:t> Se ha avanzado en la revisión técnica del procedimiento de evaluación de riesgo social y ambiental de los diferentes tipos de Crédito que maneja </a:t>
            </a:r>
            <a:r>
              <a:rPr lang="es-CO" sz="1800" dirty="0" err="1"/>
              <a:t>Ifinorte</a:t>
            </a:r>
            <a:r>
              <a:rPr lang="es-CO" sz="1800" dirty="0"/>
              <a:t>.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B96EA72-47E1-6591-9989-C34384DF2B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64" y="1883542"/>
            <a:ext cx="3122136" cy="3090916"/>
          </a:xfrm>
        </p:spPr>
      </p:pic>
    </p:spTree>
    <p:extLst>
      <p:ext uri="{BB962C8B-B14F-4D97-AF65-F5344CB8AC3E}">
        <p14:creationId xmlns:p14="http://schemas.microsoft.com/office/powerpoint/2010/main" val="93590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B98592-688F-5919-956B-97B82243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D60558-8851-D8E9-CA14-306FE3C1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b="1" noProof="0" dirty="0"/>
              <a:t>Calificación Riesgo Crediticio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6C7F4-88B9-3C89-5B23-DB4F62CC6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1553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800" noProof="0" dirty="0"/>
              <a:t>Actualmente el </a:t>
            </a:r>
            <a:r>
              <a:rPr lang="es-CO" sz="1800" dirty="0"/>
              <a:t>Instituto cuenta con una calificación BB+ en Deuda de Largo Plazo y </a:t>
            </a:r>
            <a:r>
              <a:rPr lang="es-CO" sz="1800" dirty="0" err="1"/>
              <a:t>VrR</a:t>
            </a:r>
            <a:r>
              <a:rPr lang="es-CO" sz="1800" dirty="0"/>
              <a:t> 4 (CUATRO) en Deuda de Corto Plazo, s</a:t>
            </a:r>
            <a:r>
              <a:rPr lang="es-CO" sz="1800" noProof="0" dirty="0"/>
              <a:t>e ha venido avanzando  en acciones que mejoren la confianza financiera, tales como la capitalización mensual de las rentas destinadas a tal fin y el seguimiento mensual a la ejecución del presupuesto.</a:t>
            </a:r>
          </a:p>
          <a:p>
            <a:pPr marL="0" indent="0" algn="just">
              <a:buNone/>
            </a:pPr>
            <a:r>
              <a:rPr lang="es-CO" sz="1800" noProof="0" dirty="0"/>
              <a:t>Así mismo mensualmente se están realizando registros presupuestales y contables de la capitalización.</a:t>
            </a:r>
          </a:p>
          <a:p>
            <a:pPr marL="0" indent="0" algn="just">
              <a:buNone/>
            </a:pPr>
            <a:r>
              <a:rPr lang="es-CO" sz="1800" noProof="0" dirty="0"/>
              <a:t>Se ha capacitado al personal en los diferentes riesgos presentes en el instituto.</a:t>
            </a:r>
          </a:p>
          <a:p>
            <a:pPr marL="0" indent="0" algn="just">
              <a:buNone/>
            </a:pPr>
            <a:r>
              <a:rPr lang="es-CO" sz="1800" noProof="0" dirty="0"/>
              <a:t>Se han actualizado los procedimientos del instituto incluyendo a la profesional de riesgos en cada uno que lo requiera.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B266661-4D60-2FFA-DA2D-D076CBD4C9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6" y="1571121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4486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5D0281-E8AA-57BF-6679-0AB95BED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96E53A-0342-334D-11AB-ADE53FD1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10800"/>
            <a:ext cx="4408503" cy="987780"/>
          </a:xfrm>
        </p:spPr>
        <p:txBody>
          <a:bodyPr>
            <a:normAutofit/>
          </a:bodyPr>
          <a:lstStyle/>
          <a:p>
            <a:r>
              <a:rPr lang="es-CO" sz="3200" b="1" noProof="0" dirty="0"/>
              <a:t>Capitalización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F8ADC-EA9A-FB35-4F98-A568B3D8D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2370030"/>
            <a:ext cx="5181600" cy="28972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noProof="0" dirty="0"/>
              <a:t>Durante el primer trimestre del año IFINORTE ha venido mejorando su desempeño fiscal, mediante la capitalización mensual de las rentas destinadas a tal fin.</a:t>
            </a:r>
          </a:p>
          <a:p>
            <a:pPr marL="0" indent="0" algn="just">
              <a:buNone/>
            </a:pPr>
            <a:r>
              <a:rPr lang="es-CO" sz="2000" noProof="0" dirty="0"/>
              <a:t>En el primer trimestre del año se logro Capitalizar una suma de </a:t>
            </a:r>
            <a:r>
              <a:rPr lang="es-CO" sz="2000" b="1" noProof="0" dirty="0"/>
              <a:t>$466´727.622,6</a:t>
            </a:r>
            <a:r>
              <a:rPr lang="es-CO" sz="2000" b="1" dirty="0"/>
              <a:t> </a:t>
            </a:r>
            <a:r>
              <a:rPr lang="es-CO" sz="2000" noProof="0" dirty="0"/>
              <a:t>correspondiente al </a:t>
            </a:r>
            <a:r>
              <a:rPr lang="es-CO" sz="2000" b="1" dirty="0"/>
              <a:t>138,7</a:t>
            </a:r>
            <a:r>
              <a:rPr lang="es-CO" sz="2000" b="1" noProof="0" dirty="0"/>
              <a:t>% </a:t>
            </a:r>
            <a:r>
              <a:rPr lang="es-CO" sz="2000" noProof="0" dirty="0"/>
              <a:t>con relación a lo presupuestado</a:t>
            </a:r>
            <a:r>
              <a:rPr lang="es-CO" sz="2000" dirty="0"/>
              <a:t> al primer trimestre del año.</a:t>
            </a:r>
            <a:endParaRPr lang="es-CO" sz="2000" noProof="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5100517-8B77-33C1-F777-CD42458D87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4816367"/>
              </p:ext>
            </p:extLst>
          </p:nvPr>
        </p:nvGraphicFramePr>
        <p:xfrm>
          <a:off x="6263273" y="1307422"/>
          <a:ext cx="5685255" cy="477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58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7ACAC5-ED1D-D197-C1FE-B41F4965B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D54802-669E-B1FD-CD96-246B77B6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61477"/>
            <a:ext cx="8277225" cy="849344"/>
          </a:xfrm>
        </p:spPr>
        <p:txBody>
          <a:bodyPr>
            <a:noAutofit/>
          </a:bodyPr>
          <a:lstStyle/>
          <a:p>
            <a:r>
              <a:rPr lang="es-CO" sz="2800" b="1" noProof="0" dirty="0"/>
              <a:t>Calidad de Cartera (Cartera en Mora/Total de Cartera)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2C4B8-5150-2D32-AA6F-B7B07CE1A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49" y="1310821"/>
            <a:ext cx="5181600" cy="50037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El índice de Calidad de Cartera en el Primer </a:t>
            </a:r>
            <a:r>
              <a:rPr lang="es-MX" sz="1800" dirty="0">
                <a:solidFill>
                  <a:srgbClr val="000000"/>
                </a:solidFill>
              </a:rPr>
              <a:t>T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rimestre del año nos refleja los siguientes porcentajes: </a:t>
            </a:r>
          </a:p>
          <a:p>
            <a:pPr marL="0" indent="0" algn="just"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Enero con un 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14,8%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Febrero con 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18,74% </a:t>
            </a:r>
            <a:r>
              <a:rPr lang="es-MX" sz="1800" b="1" dirty="0">
                <a:solidFill>
                  <a:srgbClr val="000000"/>
                </a:solidFill>
              </a:rPr>
              <a:t>                         </a:t>
            </a:r>
            <a:r>
              <a:rPr lang="es-MX" sz="3200" b="1" dirty="0">
                <a:solidFill>
                  <a:srgbClr val="000000"/>
                </a:solidFill>
              </a:rPr>
              <a:t>2025</a:t>
            </a: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Marzo con un 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15,67%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rgbClr val="000000"/>
                </a:solidFill>
              </a:rPr>
              <a:t>Mostrando un mejor comportamiento en comparación con el mismo periodo del año anterior: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rgbClr val="000000"/>
                </a:solidFill>
              </a:rPr>
              <a:t>Enero con un </a:t>
            </a:r>
            <a:r>
              <a:rPr lang="es-MX" sz="1800" b="1" dirty="0">
                <a:solidFill>
                  <a:srgbClr val="000000"/>
                </a:solidFill>
              </a:rPr>
              <a:t>23,32%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Febrero con un </a:t>
            </a:r>
            <a:r>
              <a:rPr lang="es-MX" sz="1800" b="1" dirty="0">
                <a:solidFill>
                  <a:srgbClr val="000000"/>
                </a:solidFill>
              </a:rPr>
              <a:t>25,34%                    </a:t>
            </a:r>
            <a:r>
              <a:rPr lang="es-MX" sz="3200" b="1" dirty="0">
                <a:solidFill>
                  <a:srgbClr val="000000"/>
                </a:solidFill>
              </a:rPr>
              <a:t>2024</a:t>
            </a: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Marzo con un </a:t>
            </a:r>
            <a:r>
              <a:rPr lang="es-MX" sz="1800" b="1" dirty="0">
                <a:solidFill>
                  <a:srgbClr val="000000"/>
                </a:solidFill>
              </a:rPr>
              <a:t>26,16%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Se viene realizando gestión de cobro coactivo y logrando acuerdos de pago con los que se espera continuar disminuyendo estos porcentajes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b="1" dirty="0">
                <a:solidFill>
                  <a:srgbClr val="000000"/>
                </a:solidFill>
              </a:rPr>
              <a:t> </a:t>
            </a: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MX" sz="18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MX" sz="180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s-MX" sz="18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CA27F43-7695-5BCE-0E3F-EB1933EBD4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9607210"/>
              </p:ext>
            </p:extLst>
          </p:nvPr>
        </p:nvGraphicFramePr>
        <p:xfrm>
          <a:off x="6524625" y="1310821"/>
          <a:ext cx="5530476" cy="462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378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3631</TotalTime>
  <Words>1312</Words>
  <Application>Microsoft Office PowerPoint</Application>
  <PresentationFormat>Panorámica</PresentationFormat>
  <Paragraphs>68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Tema de Office</vt:lpstr>
      <vt:lpstr>Presentación de PowerPoint</vt:lpstr>
      <vt:lpstr>Actualizar del Sistema de Gestión de Calidad</vt:lpstr>
      <vt:lpstr>FURAG Vigencia 2024</vt:lpstr>
      <vt:lpstr>Respuestas y Tramites PQRSDF</vt:lpstr>
      <vt:lpstr>Plan Institucional de Capacitación PIC</vt:lpstr>
      <vt:lpstr>Gestión Ambiental</vt:lpstr>
      <vt:lpstr>Calificación Riesgo Crediticio </vt:lpstr>
      <vt:lpstr>Capitalización</vt:lpstr>
      <vt:lpstr>Calidad de Cartera (Cartera en Mora/Total de Cartera)</vt:lpstr>
      <vt:lpstr>Créditos de Tesorería </vt:lpstr>
      <vt:lpstr>Créditos de Cesión de Derechos</vt:lpstr>
      <vt:lpstr>Recuperación de Cartera Tipo C </vt:lpstr>
      <vt:lpstr>Presupuesto</vt:lpstr>
      <vt:lpstr>Informes Contables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SEGURIDAD Y SALUD EN EL TRABAJO</dc:title>
  <dc:creator>ADELA</dc:creator>
  <cp:lastModifiedBy>William</cp:lastModifiedBy>
  <cp:revision>57</cp:revision>
  <dcterms:created xsi:type="dcterms:W3CDTF">2021-10-26T20:07:21Z</dcterms:created>
  <dcterms:modified xsi:type="dcterms:W3CDTF">2025-05-28T21:25:17Z</dcterms:modified>
</cp:coreProperties>
</file>