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0"/>
  </p:notesMasterIdLst>
  <p:sldIdLst>
    <p:sldId id="256" r:id="rId2"/>
    <p:sldId id="1566" r:id="rId3"/>
    <p:sldId id="1554" r:id="rId4"/>
    <p:sldId id="1572" r:id="rId5"/>
    <p:sldId id="1561" r:id="rId6"/>
    <p:sldId id="1571" r:id="rId7"/>
    <p:sldId id="1570" r:id="rId8"/>
    <p:sldId id="1568" r:id="rId9"/>
    <p:sldId id="1567" r:id="rId10"/>
    <p:sldId id="1556" r:id="rId11"/>
    <p:sldId id="1555" r:id="rId12"/>
    <p:sldId id="1573" r:id="rId13"/>
    <p:sldId id="1558" r:id="rId14"/>
    <p:sldId id="1560" r:id="rId15"/>
    <p:sldId id="1565" r:id="rId16"/>
    <p:sldId id="1562" r:id="rId17"/>
    <p:sldId id="1569" r:id="rId18"/>
    <p:sldId id="1563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" initials="W" lastIdx="1" clrIdx="0">
    <p:extLst>
      <p:ext uri="{19B8F6BF-5375-455C-9EA6-DF929625EA0E}">
        <p15:presenceInfo xmlns:p15="http://schemas.microsoft.com/office/powerpoint/2012/main" userId="Willi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William\Desktop\Calidad%202024%20IFINORTE\Planeaci&#243;n%202025\PUI%202025\PEI-FO-04%20Plan%20de%20Acci&#243;n%20Ifinorte%202025%20(SEGUIMIENT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noProof="0" dirty="0"/>
              <a:t>CAPITALIZACIÓN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2349803149606295"/>
          <c:y val="0.17171296296296298"/>
          <c:w val="0.74039085739282595"/>
          <c:h val="0.72088764946048411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Hoja2!$D$13:$D$18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Hoja2!$E$13:$E$18</c:f>
              <c:numCache>
                <c:formatCode>_-"$"\ * #,##0.00_-;\-"$"\ * #,##0.00_-;_-"$"\ * "-"_-;_-@_-</c:formatCode>
                <c:ptCount val="6"/>
                <c:pt idx="0">
                  <c:v>148371078.94999999</c:v>
                </c:pt>
                <c:pt idx="1">
                  <c:v>136345253.19</c:v>
                </c:pt>
                <c:pt idx="2">
                  <c:v>182011290.47</c:v>
                </c:pt>
                <c:pt idx="3" formatCode="&quot;$&quot;#,##0.00_);[Red]\(&quot;$&quot;#,##0.00\)">
                  <c:v>456578906.18000001</c:v>
                </c:pt>
                <c:pt idx="4">
                  <c:v>4900656347.6999998</c:v>
                </c:pt>
                <c:pt idx="5">
                  <c:v>263685409.83000001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48-49BF-AC5A-FCDC72ADE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691327"/>
        <c:axId val="1220696607"/>
      </c:lineChart>
      <c:catAx>
        <c:axId val="122069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6607"/>
        <c:crosses val="autoZero"/>
        <c:auto val="1"/>
        <c:lblAlgn val="ctr"/>
        <c:lblOffset val="100"/>
        <c:noMultiLvlLbl val="0"/>
      </c:catAx>
      <c:valAx>
        <c:axId val="122069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.00_-;\-&quot;$&quot;\ * #,##0.00_-;_-&quot;$&quot;\ 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06913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Créditos de Libranza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&quot;$&quot;#,##0_);[Red]\(&quot;$&quot;#,##0\)">
                  <c:v>170000000</c:v>
                </c:pt>
                <c:pt idx="3" formatCode="&quot;$&quot;#,##0_);[Red]\(&quot;$&quot;#,##0\)">
                  <c:v>104000000</c:v>
                </c:pt>
                <c:pt idx="4" formatCode="&quot;$&quot;#,##0_);[Red]\(&quot;$&quot;#,##0\)">
                  <c:v>49000000</c:v>
                </c:pt>
                <c:pt idx="5" formatCode="&quot;$&quot;#,##0_);[Red]\(&quot;$&quot;#,##0\)">
                  <c:v>68000000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6-473C-9118-2E4ECF192C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62" b="0" i="0" u="none" strike="noStrike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110004020202020204"/>
              </a:rPr>
              <a:t>Cesión de Derechos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 formatCode="&quot;$&quot;#,##0_);[Red]\(&quot;$&quot;#,##0\)">
                  <c:v>307072237</c:v>
                </c:pt>
                <c:pt idx="1">
                  <c:v>0</c:v>
                </c:pt>
                <c:pt idx="2" formatCode="&quot;$&quot;#,##0_);[Red]\(&quot;$&quot;#,##0\)">
                  <c:v>63000000</c:v>
                </c:pt>
                <c:pt idx="3" formatCode="&quot;$&quot;#,##0_);[Red]\(&quot;$&quot;#,##0\)">
                  <c:v>424781707</c:v>
                </c:pt>
                <c:pt idx="4" formatCode="&quot;$&quot;#,##0_);[Red]\(&quot;$&quot;#,##0\)">
                  <c:v>1177948437</c:v>
                </c:pt>
                <c:pt idx="5" formatCode="&quot;$&quot;#,##0_);[Red]\(&quot;$&quot;#,##0\)">
                  <c:v>29276856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E-4963-931E-648E943866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21034671"/>
        <c:axId val="21053871"/>
      </c:barChart>
      <c:catAx>
        <c:axId val="2103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53871"/>
        <c:crosses val="autoZero"/>
        <c:auto val="1"/>
        <c:lblAlgn val="ctr"/>
        <c:lblOffset val="100"/>
        <c:noMultiLvlLbl val="0"/>
      </c:catAx>
      <c:valAx>
        <c:axId val="2105387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03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Índice</a:t>
            </a:r>
            <a:r>
              <a:rPr lang="es-CO" baseline="0" dirty="0"/>
              <a:t> de Calidad de Cartera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2025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0.18410000000000001</c:v>
                </c:pt>
                <c:pt idx="1">
                  <c:v>0.16869999999999999</c:v>
                </c:pt>
                <c:pt idx="2">
                  <c:v>0.1784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9-4E36-ADDC-D65D938BA4A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II Trimestre 2024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Hoja1!$A$2:$A$4</c:f>
              <c:strCache>
                <c:ptCount val="3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</c:strCache>
            </c:strRef>
          </c:cat>
          <c:val>
            <c:numRef>
              <c:f>Hoja1!$C$2:$C$4</c:f>
              <c:numCache>
                <c:formatCode>0.00%</c:formatCode>
                <c:ptCount val="3"/>
                <c:pt idx="0">
                  <c:v>0.11119999999999999</c:v>
                </c:pt>
                <c:pt idx="1">
                  <c:v>0.127</c:v>
                </c:pt>
                <c:pt idx="2">
                  <c:v>0.1237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38-4CB3-BFC0-DB8445D2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4911"/>
        <c:axId val="20998191"/>
      </c:lineChart>
      <c:catAx>
        <c:axId val="210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998191"/>
        <c:crosses val="autoZero"/>
        <c:auto val="1"/>
        <c:lblAlgn val="ctr"/>
        <c:lblOffset val="100"/>
        <c:noMultiLvlLbl val="0"/>
      </c:catAx>
      <c:valAx>
        <c:axId val="2099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Cartera</a:t>
            </a:r>
            <a:r>
              <a:rPr lang="es-CO" baseline="0" dirty="0"/>
              <a:t> Tipo C,D,E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Tipo C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Hoja1!$A$2:$A$8</c:f>
              <c:strCache>
                <c:ptCount val="7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</c:strCache>
            </c:strRef>
          </c:cat>
          <c:val>
            <c:numRef>
              <c:f>Hoja1!$B$2:$B$8</c:f>
              <c:numCache>
                <c:formatCode>"$"#,##0.00_);[Red]\("$"#,##0.00\)</c:formatCode>
                <c:ptCount val="7"/>
                <c:pt idx="0" formatCode="#,##0.00">
                  <c:v>115792619.26000001</c:v>
                </c:pt>
                <c:pt idx="1">
                  <c:v>135857339.93000001</c:v>
                </c:pt>
                <c:pt idx="2">
                  <c:v>608090825.71000004</c:v>
                </c:pt>
                <c:pt idx="3">
                  <c:v>771494021.95000005</c:v>
                </c:pt>
                <c:pt idx="4">
                  <c:v>1941499508.7</c:v>
                </c:pt>
                <c:pt idx="5">
                  <c:v>1974946892.9300001</c:v>
                </c:pt>
                <c:pt idx="6">
                  <c:v>2750671048.9200001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6C-439C-97B6-E7E787DB1C5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Tipo 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Hoja1!$A$2:$A$8</c:f>
              <c:strCache>
                <c:ptCount val="7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</c:strCache>
            </c:strRef>
          </c:cat>
          <c:val>
            <c:numRef>
              <c:f>Hoja1!$C$2:$C$8</c:f>
              <c:numCache>
                <c:formatCode>"$"#,##0.00_);[Red]\("$"#,##0.00\)</c:formatCode>
                <c:ptCount val="7"/>
                <c:pt idx="0">
                  <c:v>1344808742.49</c:v>
                </c:pt>
                <c:pt idx="1">
                  <c:v>1355459493.99</c:v>
                </c:pt>
                <c:pt idx="2">
                  <c:v>1479487812.1600001</c:v>
                </c:pt>
                <c:pt idx="3">
                  <c:v>1256195633.4200001</c:v>
                </c:pt>
                <c:pt idx="4">
                  <c:v>377264017.44999999</c:v>
                </c:pt>
                <c:pt idx="5">
                  <c:v>451877515.88</c:v>
                </c:pt>
                <c:pt idx="6">
                  <c:v>563927448.88999999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C-439C-97B6-E7E787DB1C5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Tipo 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Hoja1!$A$2:$A$8</c:f>
              <c:strCache>
                <c:ptCount val="7"/>
                <c:pt idx="0">
                  <c:v>Diciembre</c:v>
                </c:pt>
                <c:pt idx="1">
                  <c:v>Enero</c:v>
                </c:pt>
                <c:pt idx="2">
                  <c:v>Febrero</c:v>
                </c:pt>
                <c:pt idx="3">
                  <c:v>Marzo</c:v>
                </c:pt>
                <c:pt idx="4">
                  <c:v>Abril</c:v>
                </c:pt>
                <c:pt idx="5">
                  <c:v>Mayo</c:v>
                </c:pt>
                <c:pt idx="6">
                  <c:v>Junio</c:v>
                </c:pt>
              </c:strCache>
            </c:strRef>
          </c:cat>
          <c:val>
            <c:numRef>
              <c:f>Hoja1!$D$2:$D$8</c:f>
              <c:numCache>
                <c:formatCode>"$"#,##0.00_);[Red]\("$"#,##0.00\)</c:formatCode>
                <c:ptCount val="7"/>
                <c:pt idx="0">
                  <c:v>3780449166.8800001</c:v>
                </c:pt>
                <c:pt idx="1">
                  <c:v>3780449166.8800001</c:v>
                </c:pt>
                <c:pt idx="2">
                  <c:v>3779832876.8800001</c:v>
                </c:pt>
                <c:pt idx="3">
                  <c:v>3985866582.8800001</c:v>
                </c:pt>
                <c:pt idx="4">
                  <c:v>4752007930.1000004</c:v>
                </c:pt>
                <c:pt idx="5">
                  <c:v>4996433445.3699999</c:v>
                </c:pt>
                <c:pt idx="6">
                  <c:v>4888468819.3699999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6C-439C-97B6-E7E787DB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7303967"/>
        <c:axId val="1867301087"/>
      </c:lineChart>
      <c:catAx>
        <c:axId val="1867303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1087"/>
        <c:crosses val="autoZero"/>
        <c:auto val="1"/>
        <c:lblAlgn val="ctr"/>
        <c:lblOffset val="100"/>
        <c:noMultiLvlLbl val="0"/>
      </c:catAx>
      <c:valAx>
        <c:axId val="186730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730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3E84-B6FB-4D18-9DEF-8763CD9FCAE5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A23FB-3ED3-46C3-8BB4-2F6DF924E98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43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E6AA1-BC8D-9473-1E44-7696A197D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C66139-462B-0E54-390E-78FF31574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1E73B-B087-1CE9-4ABB-E63919EC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EE1B2-FC02-EF30-351F-D2158A10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BA262-0819-C80A-012D-A4E88DBC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0D7E8-BF84-2A50-C2E1-1A72E58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1CB190-45E8-DCB3-81C2-CF3B65303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329A5-1CCB-3B56-D4A4-17102AA7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3074C-6963-CA13-7D3D-E67FA6E3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CF180-1914-1171-C1DB-F9E6FFC6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0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321293-6F05-7A2D-64A3-772F73AFF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BD8D0-2084-6A52-D1BF-741937445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D16B0-4926-378B-F505-FFDF2F8E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2CBE34-0AB1-77B3-F9B2-2866177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D9B4C-80F6-6474-483E-E2A7A1AA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73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33030-6723-5A11-9778-57146CFB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3F570-7775-1E2E-37BD-A8BFA309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1D33DC-1DEF-DC78-3064-37A7A886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203BA-B581-9B44-672D-07327433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7416-5572-9640-3283-A5C22BF1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20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B1D10-CBEA-C26C-F2B1-FB0CE02D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F99A91-FA6A-5415-778A-1F2EB676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6E649B-350D-C471-3774-C9964B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EDA1E-3123-2CF6-F0BF-C680B916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B66E0-8AB4-3F94-7C84-BB0AC990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63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DBC77-81E8-EEC3-27A1-71BFB921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4B9CFC-FDD5-D099-3892-241AADC2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E2B93-8E27-8B6D-284A-9921463A4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F55AA-4831-48A9-27A3-FC94082A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BCC09A-F3A1-0037-DC8F-481BCD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FEA67E-D44F-E434-2D01-8645F5BD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14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45175-4260-4A50-11A1-51323408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644704-B206-2108-FE97-5849D3305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4F7F51-1AB8-E109-83E5-12BCBC5ED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EA971-F982-7506-EBD5-457643C99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A3EC16-C905-D2FE-8028-4BBD0ACFC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7C9885-2723-3181-508E-71D5FEA4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F229C1-F7A4-D0AB-65F6-D5FE3285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0CAF72-5289-78A1-4A89-10067E08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7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DD36-7F08-DCC0-50EB-D43243A7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F829ED-BE73-1F57-EAAF-E29D63D0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59AA79-AB3E-14FD-49DB-A75AB49E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D7C141-174B-620A-4648-E0BB0E28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86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C47B5C-4DE6-B03F-B1E3-AB0A3687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7C9773-33E9-71FF-76DC-2D78134F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347A43-F85C-3EF0-8DC6-90D4DCC5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0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E68-7778-4B03-3B21-F0E2FF6F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5228D-3BB3-28AC-60B3-BB075377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A6A1DB-F3F9-0E4D-536D-60685D91F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164E4-1C25-1D91-1C8A-40A8C1EF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F9DA72-A7A7-7391-2436-74E89CA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63BED-C174-2F11-9A1B-D38FED80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1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BB4CB-7183-AC9E-3414-8000146D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8ADA8A-41C1-AD30-7E34-BE580E8A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DF8815-C834-B919-BFF7-145A034BD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EC067C-9BC8-DE0C-BA4C-B6D72405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D573CE-9E6A-FBE7-3EF0-BA5EC563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78BF5-E58D-4694-5BCA-41782461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02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E1A5E6-6CAC-6731-F21F-C168D007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8FDC3-F629-4373-58AE-7995E675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7DD7A-4EE6-E1D5-4309-47F52B26A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3C7A6-D878-4731-B268-FB4D4CE44B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2CC41-25AF-6EF9-508B-2B779D115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317F6A-AE16-E041-B0D9-E1B1915F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EB56AE-83FB-41F5-8A47-1A3682B902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885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norte.gov.c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BD3956-3FDB-8EB0-97E7-AFB5E595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0969996-00D7-F052-FEBB-B6BC361299CA}"/>
              </a:ext>
            </a:extLst>
          </p:cNvPr>
          <p:cNvSpPr txBox="1"/>
          <p:nvPr/>
        </p:nvSpPr>
        <p:spPr>
          <a:xfrm>
            <a:off x="5692461" y="2307405"/>
            <a:ext cx="63752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noProof="0" dirty="0"/>
              <a:t>SEGUIMIENTO AL PLAN DE ACCIÓN </a:t>
            </a:r>
            <a:r>
              <a:rPr lang="es-CO" sz="4400" b="1" dirty="0"/>
              <a:t>SEGUNDO</a:t>
            </a:r>
            <a:r>
              <a:rPr lang="es-CO" sz="4400" b="1" noProof="0" dirty="0"/>
              <a:t> TRIMESTRE 2025</a:t>
            </a:r>
          </a:p>
          <a:p>
            <a:pPr algn="ctr"/>
            <a:endParaRPr lang="es-CO" b="1" noProof="0" dirty="0"/>
          </a:p>
        </p:txBody>
      </p:sp>
    </p:spTree>
    <p:extLst>
      <p:ext uri="{BB962C8B-B14F-4D97-AF65-F5344CB8AC3E}">
        <p14:creationId xmlns:p14="http://schemas.microsoft.com/office/powerpoint/2010/main" val="311902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B98592-688F-5919-956B-97B82243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D60558-8851-D8E9-CA14-306FE3C1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noProof="0" dirty="0"/>
              <a:t>Calificación Riesgo Crediticio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D6C7F4-88B9-3C89-5B23-DB4F62CC6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090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1800" noProof="0" dirty="0"/>
              <a:t>Actualmente el </a:t>
            </a:r>
            <a:r>
              <a:rPr lang="es-CO" sz="1800" dirty="0"/>
              <a:t>Instituto cuenta con una calificación BB+ en Deuda de Largo Plazo y </a:t>
            </a:r>
            <a:r>
              <a:rPr lang="es-CO" sz="1800" dirty="0" err="1"/>
              <a:t>VrR</a:t>
            </a:r>
            <a:r>
              <a:rPr lang="es-CO" sz="1800" dirty="0"/>
              <a:t> 4 (CUATRO) en Deuda de Corto Plazo, s</a:t>
            </a:r>
            <a:r>
              <a:rPr lang="es-CO" sz="1800" noProof="0" dirty="0"/>
              <a:t>e ha venido avanzando  en acciones que mejoren la confianza financiera, tales como la capitalización mensual de las rentas destinadas a tal fin y el seguimiento mensual a la ejecución del presupuesto.</a:t>
            </a:r>
          </a:p>
          <a:p>
            <a:pPr marL="0" indent="0" algn="just">
              <a:buNone/>
            </a:pPr>
            <a:r>
              <a:rPr lang="es-CO" sz="1800" noProof="0" dirty="0"/>
              <a:t>Así mismo el </a:t>
            </a:r>
            <a:r>
              <a:rPr lang="es-CO" sz="1800" dirty="0"/>
              <a:t>4 de junio se envió a la Calificadora de riesgos el cuestionario de seguimiento trimestral del periodo comprendido entre enero y marzo del 2025, esto con el fin de dar respuesta a los requerimientos de la Calificadora </a:t>
            </a:r>
            <a:r>
              <a:rPr lang="es-CO" sz="1800" dirty="0" err="1"/>
              <a:t>Value</a:t>
            </a:r>
            <a:r>
              <a:rPr lang="es-CO" sz="1800" dirty="0"/>
              <a:t> and </a:t>
            </a:r>
            <a:r>
              <a:rPr lang="es-CO" sz="1800" dirty="0" err="1"/>
              <a:t>Risk</a:t>
            </a:r>
            <a:r>
              <a:rPr lang="es-CO" sz="1800" dirty="0"/>
              <a:t> Rating. </a:t>
            </a:r>
          </a:p>
          <a:p>
            <a:pPr marL="0" indent="0" algn="just">
              <a:buNone/>
            </a:pPr>
            <a:r>
              <a:rPr lang="es-CO" sz="1800" dirty="0"/>
              <a:t>Otra actividad a destacar es la participación en el mes de Junio de IFINORTE en cabeza de la Gerente y la Profesional de riesgos en la </a:t>
            </a:r>
            <a:r>
              <a:rPr lang="es-CO" sz="1800" b="1" dirty="0"/>
              <a:t>capacitación especializada </a:t>
            </a:r>
            <a:r>
              <a:rPr lang="es-CO" sz="1800" dirty="0"/>
              <a:t>liderada por </a:t>
            </a:r>
            <a:r>
              <a:rPr lang="es-CO" sz="1800" b="1" dirty="0"/>
              <a:t>ASOINFIS</a:t>
            </a:r>
            <a:r>
              <a:rPr lang="es-CO" sz="1800" dirty="0"/>
              <a:t> sobre los mecanismos de evaluación utilizados por las principales calificadoras de riesgos.</a:t>
            </a:r>
            <a:endParaRPr lang="es-CO" sz="1800" b="1" noProof="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B266661-4D60-2FFA-DA2D-D076CBD4C9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36" y="157112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4486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5D0281-E8AA-57BF-6679-0AB95BED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96E53A-0342-334D-11AB-ADE53FD1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10800"/>
            <a:ext cx="4408503" cy="987780"/>
          </a:xfrm>
        </p:spPr>
        <p:txBody>
          <a:bodyPr>
            <a:normAutofit/>
          </a:bodyPr>
          <a:lstStyle/>
          <a:p>
            <a:r>
              <a:rPr lang="es-CO" sz="3200" b="1" noProof="0" dirty="0"/>
              <a:t>Capitalización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F8ADC-EA9A-FB35-4F98-A568B3D8D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2370030"/>
            <a:ext cx="5181600" cy="28972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000" dirty="0"/>
              <a:t>En el segundo trimestre del año se logro capitalizar un total de </a:t>
            </a:r>
            <a:r>
              <a:rPr lang="es-MX" sz="2000" b="1" dirty="0"/>
              <a:t>$5.620.920.663,7</a:t>
            </a:r>
            <a:r>
              <a:rPr lang="es-MX" sz="2000" dirty="0"/>
              <a:t> de los cuales </a:t>
            </a:r>
            <a:r>
              <a:rPr lang="es-MX" sz="2000" b="1" dirty="0"/>
              <a:t>$817´309.502,71</a:t>
            </a:r>
            <a:r>
              <a:rPr lang="es-MX" sz="2000" dirty="0"/>
              <a:t> fueron por concepto de rendimientos financieros y </a:t>
            </a:r>
            <a:r>
              <a:rPr lang="es-MX" sz="2000" b="1" dirty="0"/>
              <a:t>$4.803.611.161</a:t>
            </a:r>
            <a:r>
              <a:rPr lang="es-MX" sz="2000" dirty="0"/>
              <a:t> fueron por dividendos que ingresaron de empresas como Fogan, </a:t>
            </a:r>
            <a:r>
              <a:rPr lang="es-MX" sz="2000" dirty="0" err="1"/>
              <a:t>Fosfonorte</a:t>
            </a:r>
            <a:r>
              <a:rPr lang="es-MX" sz="2000" dirty="0"/>
              <a:t> y CENS.</a:t>
            </a:r>
          </a:p>
          <a:p>
            <a:pPr marL="0" indent="0" algn="just">
              <a:buNone/>
            </a:pPr>
            <a:endParaRPr lang="es-MX" sz="2000" dirty="0"/>
          </a:p>
          <a:p>
            <a:pPr marL="0" indent="0" algn="just">
              <a:buNone/>
            </a:pPr>
            <a:r>
              <a:rPr lang="es-MX" sz="2000" dirty="0"/>
              <a:t>Contribuyendo este segundo trimestre en un </a:t>
            </a:r>
            <a:r>
              <a:rPr lang="es-MX" sz="2000" b="1" dirty="0"/>
              <a:t>70,26%</a:t>
            </a:r>
            <a:r>
              <a:rPr lang="es-MX" sz="2000" dirty="0"/>
              <a:t> de la meta propuesta para el año y alcanzando a </a:t>
            </a:r>
            <a:r>
              <a:rPr lang="es-MX" sz="2000" b="1" dirty="0"/>
              <a:t>corte del primer semestre del año</a:t>
            </a:r>
            <a:r>
              <a:rPr lang="es-MX" sz="2000" dirty="0"/>
              <a:t> un </a:t>
            </a:r>
            <a:r>
              <a:rPr lang="es-MX" sz="2000" b="1" dirty="0"/>
              <a:t>76,1%</a:t>
            </a:r>
            <a:r>
              <a:rPr lang="es-MX" sz="2000" dirty="0"/>
              <a:t> de la meta estipulada.</a:t>
            </a:r>
            <a:endParaRPr lang="es-CO" sz="2000" noProof="0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5100517-8B77-33C1-F777-CD42458D87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6446737"/>
              </p:ext>
            </p:extLst>
          </p:nvPr>
        </p:nvGraphicFramePr>
        <p:xfrm>
          <a:off x="6172200" y="1210800"/>
          <a:ext cx="5685255" cy="477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58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91083-82D3-201C-80A2-9E0C9206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524"/>
            <a:ext cx="6113016" cy="948770"/>
          </a:xfrm>
        </p:spPr>
        <p:txBody>
          <a:bodyPr>
            <a:normAutofit/>
          </a:bodyPr>
          <a:lstStyle/>
          <a:p>
            <a:r>
              <a:rPr lang="es-CO" sz="2800" b="1" dirty="0"/>
              <a:t>Gestión Comercial y Plan de Mercadeo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66C90-B32F-91CE-5C5B-39D9BA0FC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5424"/>
            <a:ext cx="5606988" cy="382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/>
              <a:t>En el segundo trimestre del año en cumplimiento con el Plan de Mercadeo del Instituto, el equipo en cabeza de la Gerente General ha visitado municipios como: Durania, Bochalema, Pamplonita, Pamplona y Los Patios dando a conocer el portafolio de servicios de IFINORTE y asesorando en las beneficios de impulsar sus proyectos con ayuda del Instituto.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58BE853-BE10-3729-FB38-0B39991F4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27" y="905524"/>
            <a:ext cx="2130639" cy="2663300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E1DB7B-25FC-0F86-D326-FA0B261A4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66" y="905524"/>
            <a:ext cx="2130640" cy="26633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63DEF5-82A9-C6B8-319D-0279D72C3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966" y="3568823"/>
            <a:ext cx="2130639" cy="266329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DA3474-101B-8381-D451-7B796B0A8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27" y="3568823"/>
            <a:ext cx="2130639" cy="26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E10FAF-404A-E3B6-902E-3008C599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FFA9F2-768F-9177-3543-DD9C9F5E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8173"/>
            <a:ext cx="5181600" cy="682440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Créditos de Cesión de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65C394-213C-5C06-9278-1CD1035D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1984"/>
            <a:ext cx="5181600" cy="16676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700" dirty="0"/>
              <a:t>En el segundo trimestre del año se lograron colocar seis (6) créditos en la línea de Cesión de Derechos, por un valor total de </a:t>
            </a:r>
            <a:r>
              <a:rPr lang="es-MX" sz="1700" b="1" dirty="0"/>
              <a:t>$1.632.007.000</a:t>
            </a:r>
            <a:r>
              <a:rPr lang="es-MX" sz="1700" dirty="0"/>
              <a:t> contribuyendo este trimestre con el </a:t>
            </a:r>
            <a:r>
              <a:rPr lang="es-MX" sz="1700" b="1" dirty="0"/>
              <a:t>8,16%</a:t>
            </a:r>
            <a:r>
              <a:rPr lang="es-MX" sz="1700" dirty="0"/>
              <a:t> de la meta fijada para el año y alcanzando a corte del primer semestre del año un </a:t>
            </a:r>
            <a:r>
              <a:rPr lang="es-MX" sz="1700" b="1" dirty="0"/>
              <a:t>10,01%</a:t>
            </a:r>
            <a:r>
              <a:rPr lang="es-MX" sz="1700" dirty="0"/>
              <a:t> de la meta anual</a:t>
            </a:r>
            <a:endParaRPr lang="es-CO" sz="1700" noProof="0" dirty="0"/>
          </a:p>
          <a:p>
            <a:pPr marL="0" indent="0">
              <a:buNone/>
            </a:pPr>
            <a:endParaRPr lang="es-CO" b="1" noProof="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CE939D99-FD60-4EEF-19A3-F653A1D7D9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18373"/>
              </p:ext>
            </p:extLst>
          </p:nvPr>
        </p:nvGraphicFramePr>
        <p:xfrm>
          <a:off x="6172199" y="3519171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4C94B48-E477-C79D-CF56-DF039E4F139F}"/>
              </a:ext>
            </a:extLst>
          </p:cNvPr>
          <p:cNvSpPr txBox="1">
            <a:spLocks/>
          </p:cNvSpPr>
          <p:nvPr/>
        </p:nvSpPr>
        <p:spPr>
          <a:xfrm>
            <a:off x="838200" y="3438703"/>
            <a:ext cx="5181600" cy="811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noProof="0" dirty="0"/>
              <a:t>Créditos de Libranza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93FE951-1776-C318-4F0C-C1F2044B9A24}"/>
              </a:ext>
            </a:extLst>
          </p:cNvPr>
          <p:cNvSpPr txBox="1">
            <a:spLocks/>
          </p:cNvSpPr>
          <p:nvPr/>
        </p:nvSpPr>
        <p:spPr>
          <a:xfrm>
            <a:off x="838200" y="4309220"/>
            <a:ext cx="5181600" cy="182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700" dirty="0"/>
              <a:t>En el segundo trimestre del año se lograron colocar ocho (8) créditos de Libranza por un valor total de </a:t>
            </a:r>
            <a:r>
              <a:rPr lang="es-MX" sz="1700" b="1" dirty="0"/>
              <a:t>$221´000.000</a:t>
            </a:r>
            <a:r>
              <a:rPr lang="es-MX" sz="1700" dirty="0"/>
              <a:t> representando un </a:t>
            </a:r>
            <a:r>
              <a:rPr lang="es-MX" sz="1700" b="1" dirty="0"/>
              <a:t>44,2%</a:t>
            </a:r>
            <a:r>
              <a:rPr lang="es-MX" sz="1700" dirty="0"/>
              <a:t> de la meta para el año y llegando al corte del primer semestre a un </a:t>
            </a:r>
            <a:r>
              <a:rPr lang="es-MX" sz="1700" b="1" dirty="0"/>
              <a:t>78,2%</a:t>
            </a:r>
            <a:r>
              <a:rPr lang="es-MX" sz="1700" dirty="0"/>
              <a:t> de la meta anual. </a:t>
            </a:r>
            <a:endParaRPr lang="es-CO" sz="1700" b="1" noProof="0" dirty="0"/>
          </a:p>
        </p:txBody>
      </p:sp>
      <p:graphicFrame>
        <p:nvGraphicFramePr>
          <p:cNvPr id="10" name="Marcador de contenido 8">
            <a:extLst>
              <a:ext uri="{FF2B5EF4-FFF2-40B4-BE49-F238E27FC236}">
                <a16:creationId xmlns:a16="http://schemas.microsoft.com/office/drawing/2014/main" id="{7C463D3A-D09B-8AB2-61C8-70219917D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7016"/>
              </p:ext>
            </p:extLst>
          </p:nvPr>
        </p:nvGraphicFramePr>
        <p:xfrm>
          <a:off x="6172199" y="794544"/>
          <a:ext cx="5794900" cy="233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909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7ACAC5-ED1D-D197-C1FE-B41F4965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D54802-669E-B1FD-CD96-246B77B6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461477"/>
            <a:ext cx="8277225" cy="849344"/>
          </a:xfrm>
        </p:spPr>
        <p:txBody>
          <a:bodyPr>
            <a:noAutofit/>
          </a:bodyPr>
          <a:lstStyle/>
          <a:p>
            <a:r>
              <a:rPr lang="es-CO" sz="2800" b="1" noProof="0" dirty="0"/>
              <a:t>Calidad de Cartera (Cartera en Mora/Total de Cartera)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2C4B8-5150-2D32-AA6F-B7B07CE1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449" y="1310821"/>
            <a:ext cx="5181600" cy="50037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El índice de Calidad de Cartera en el Segundo </a:t>
            </a:r>
            <a:r>
              <a:rPr lang="es-MX" sz="1800" dirty="0">
                <a:solidFill>
                  <a:srgbClr val="000000"/>
                </a:solidFill>
              </a:rPr>
              <a:t>T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rimestre del año nos refleja los siguientes porcentajes: 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Abril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 con un </a:t>
            </a:r>
            <a:r>
              <a:rPr lang="es-MX" sz="1800" b="1" dirty="0">
                <a:solidFill>
                  <a:srgbClr val="000000"/>
                </a:solidFill>
              </a:rPr>
              <a:t>18,41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Mayo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s-MX" sz="1800" b="1" dirty="0">
                <a:solidFill>
                  <a:srgbClr val="000000"/>
                </a:solidFill>
              </a:rPr>
              <a:t>16,87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% </a:t>
            </a:r>
            <a:r>
              <a:rPr lang="es-MX" sz="1800" b="1" dirty="0">
                <a:solidFill>
                  <a:srgbClr val="000000"/>
                </a:solidFill>
              </a:rPr>
              <a:t>                          </a:t>
            </a:r>
            <a:r>
              <a:rPr lang="es-MX" sz="3200" b="1" dirty="0">
                <a:solidFill>
                  <a:srgbClr val="000000"/>
                </a:solidFill>
              </a:rPr>
              <a:t>2025</a:t>
            </a: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Junio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</a:rPr>
              <a:t> con un </a:t>
            </a:r>
            <a:r>
              <a:rPr lang="es-MX" sz="1800" b="1" dirty="0">
                <a:solidFill>
                  <a:srgbClr val="000000"/>
                </a:solidFill>
              </a:rPr>
              <a:t>17,84</a:t>
            </a:r>
            <a:r>
              <a:rPr lang="es-MX" sz="1800" b="1" i="0" u="none" strike="noStrike" dirty="0">
                <a:solidFill>
                  <a:srgbClr val="000000"/>
                </a:solidFill>
                <a:effectLst/>
              </a:rPr>
              <a:t>%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Mostrando un comportamiento mas alto en comparación con el mismo periodo del año anterior:</a:t>
            </a:r>
          </a:p>
          <a:p>
            <a:pPr marL="0" indent="0" algn="just">
              <a:buNone/>
            </a:pPr>
            <a:r>
              <a:rPr lang="es-MX" sz="1800" dirty="0">
                <a:solidFill>
                  <a:srgbClr val="000000"/>
                </a:solidFill>
              </a:rPr>
              <a:t>Abril con un </a:t>
            </a:r>
            <a:r>
              <a:rPr lang="es-MX" sz="1800" b="1" dirty="0">
                <a:solidFill>
                  <a:srgbClr val="000000"/>
                </a:solidFill>
              </a:rPr>
              <a:t>11,12%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Mayo con un </a:t>
            </a:r>
            <a:r>
              <a:rPr lang="es-MX" sz="1800" b="1" dirty="0">
                <a:solidFill>
                  <a:srgbClr val="000000"/>
                </a:solidFill>
              </a:rPr>
              <a:t>12,7%                    </a:t>
            </a:r>
            <a:r>
              <a:rPr lang="es-MX" sz="3200" b="1" dirty="0">
                <a:solidFill>
                  <a:srgbClr val="000000"/>
                </a:solidFill>
              </a:rPr>
              <a:t>2024</a:t>
            </a: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Junio con un </a:t>
            </a:r>
            <a:r>
              <a:rPr lang="es-MX" sz="1800" b="1" dirty="0">
                <a:solidFill>
                  <a:srgbClr val="000000"/>
                </a:solidFill>
              </a:rPr>
              <a:t>12,37%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dirty="0">
                <a:solidFill>
                  <a:srgbClr val="000000"/>
                </a:solidFill>
              </a:rPr>
              <a:t>Se viene realizando gestión de cobro coactivo y logrando acuerdos de pago con los que se espera disminuir estos porcentajes.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MX" sz="1800" b="1" dirty="0">
                <a:solidFill>
                  <a:srgbClr val="000000"/>
                </a:solidFill>
              </a:rPr>
              <a:t> </a:t>
            </a: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18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s-MX" sz="180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FCA27F43-7695-5BCE-0E3F-EB1933EBD48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9585265"/>
              </p:ext>
            </p:extLst>
          </p:nvPr>
        </p:nvGraphicFramePr>
        <p:xfrm>
          <a:off x="6524625" y="1310821"/>
          <a:ext cx="5530476" cy="462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378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2B54DC-4BB1-B0B2-6D49-931F9311A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759E92-2562-DCD9-41D2-3C3CBF57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3279"/>
            <a:ext cx="6210300" cy="726957"/>
          </a:xfrm>
        </p:spPr>
        <p:txBody>
          <a:bodyPr>
            <a:normAutofit/>
          </a:bodyPr>
          <a:lstStyle/>
          <a:p>
            <a:r>
              <a:rPr lang="es-CO" sz="2400" b="1" dirty="0"/>
              <a:t>Cartera Tipo C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DE833D-B013-19B9-8F84-F8C06BCB0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658481"/>
            <a:ext cx="6210300" cy="14249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1600" dirty="0"/>
              <a:t>En el segundo trimestre del año la cartera con calificación C ha variado, En Abril presento un valor de </a:t>
            </a:r>
            <a:r>
              <a:rPr lang="es-MX" sz="1600" b="1" dirty="0"/>
              <a:t>$1.941.499.508,7 </a:t>
            </a:r>
            <a:r>
              <a:rPr lang="es-MX" sz="1600" dirty="0"/>
              <a:t>en el mes de mayo aumento un </a:t>
            </a:r>
            <a:r>
              <a:rPr lang="es-MX" sz="1600" b="1" dirty="0"/>
              <a:t>1,72% </a:t>
            </a:r>
            <a:r>
              <a:rPr lang="es-MX" sz="1600" dirty="0"/>
              <a:t>llegando a </a:t>
            </a:r>
            <a:r>
              <a:rPr lang="es-MX" sz="1600" b="1" dirty="0"/>
              <a:t>$1.974.946.892,93 </a:t>
            </a:r>
            <a:r>
              <a:rPr lang="es-MX" sz="1600" dirty="0"/>
              <a:t>y en el mes de junio aumento un </a:t>
            </a:r>
            <a:r>
              <a:rPr lang="es-MX" sz="1600" b="1" dirty="0"/>
              <a:t>39,28% </a:t>
            </a:r>
            <a:r>
              <a:rPr lang="es-MX" sz="1600" dirty="0"/>
              <a:t>alcanzando un valor de </a:t>
            </a:r>
            <a:r>
              <a:rPr lang="es-MX" sz="1600" b="1" dirty="0"/>
              <a:t>$2.750.671.048,92 </a:t>
            </a:r>
            <a:endParaRPr lang="es-CO" sz="1600" b="1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C551919-33B5-AEB7-13C4-B1BCBEBC5A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6547271"/>
              </p:ext>
            </p:extLst>
          </p:nvPr>
        </p:nvGraphicFramePr>
        <p:xfrm>
          <a:off x="7236629" y="1348321"/>
          <a:ext cx="4955371" cy="41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71B9C6-AA14-0494-3344-CE48B5AAF468}"/>
              </a:ext>
            </a:extLst>
          </p:cNvPr>
          <p:cNvSpPr txBox="1">
            <a:spLocks/>
          </p:cNvSpPr>
          <p:nvPr/>
        </p:nvSpPr>
        <p:spPr>
          <a:xfrm>
            <a:off x="838200" y="2983222"/>
            <a:ext cx="5715000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F1C13B6-2E1E-90C8-2812-C51309AC5BCF}"/>
              </a:ext>
            </a:extLst>
          </p:cNvPr>
          <p:cNvSpPr txBox="1">
            <a:spLocks/>
          </p:cNvSpPr>
          <p:nvPr/>
        </p:nvSpPr>
        <p:spPr>
          <a:xfrm>
            <a:off x="838199" y="4932008"/>
            <a:ext cx="5714999" cy="129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sz="18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3CDE8EF-6F65-57B9-E8B5-AA7E49D0A7AD}"/>
              </a:ext>
            </a:extLst>
          </p:cNvPr>
          <p:cNvSpPr txBox="1">
            <a:spLocks/>
          </p:cNvSpPr>
          <p:nvPr/>
        </p:nvSpPr>
        <p:spPr>
          <a:xfrm>
            <a:off x="838197" y="2224700"/>
            <a:ext cx="6210300" cy="726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Cartera Tipo D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FFD9E06-0CCC-27EF-69DC-42A3599770CB}"/>
              </a:ext>
            </a:extLst>
          </p:cNvPr>
          <p:cNvSpPr txBox="1">
            <a:spLocks/>
          </p:cNvSpPr>
          <p:nvPr/>
        </p:nvSpPr>
        <p:spPr>
          <a:xfrm>
            <a:off x="838197" y="2806544"/>
            <a:ext cx="6210300" cy="17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 dirty="0"/>
              <a:t>En el segundo trimestre del año la cartera con calificación D ha variado</a:t>
            </a:r>
            <a:r>
              <a:rPr lang="es-MX" sz="1600" b="1" dirty="0"/>
              <a:t>, </a:t>
            </a:r>
            <a:r>
              <a:rPr lang="es-MX" sz="1600" dirty="0"/>
              <a:t>en </a:t>
            </a:r>
            <a:r>
              <a:rPr lang="es-CO" sz="1600" dirty="0"/>
              <a:t>Abril presento un valor de </a:t>
            </a:r>
            <a:r>
              <a:rPr lang="es-CO" sz="1600" b="1" dirty="0"/>
              <a:t>$377´264.017,45 </a:t>
            </a:r>
            <a:r>
              <a:rPr lang="es-CO" sz="1600" dirty="0"/>
              <a:t>en el mes de mayo aumento un </a:t>
            </a:r>
            <a:r>
              <a:rPr lang="es-CO" sz="1600" b="1" dirty="0"/>
              <a:t>19,78% </a:t>
            </a:r>
            <a:r>
              <a:rPr lang="es-CO" sz="1600" dirty="0"/>
              <a:t>llegando a un valor de </a:t>
            </a:r>
            <a:r>
              <a:rPr lang="es-CO" sz="1600" b="1" dirty="0"/>
              <a:t>$451´877.515,88 </a:t>
            </a:r>
            <a:r>
              <a:rPr lang="es-CO" sz="1600" dirty="0"/>
              <a:t>y en el mes de junio aumento un </a:t>
            </a:r>
            <a:r>
              <a:rPr lang="es-CO" sz="1600" b="1" dirty="0"/>
              <a:t>24,8% </a:t>
            </a:r>
            <a:r>
              <a:rPr lang="es-CO" sz="1600" dirty="0"/>
              <a:t>alcanzando un valor de </a:t>
            </a:r>
            <a:r>
              <a:rPr lang="es-CO" sz="1600" b="1" dirty="0"/>
              <a:t>$563´927.448,89</a:t>
            </a:r>
          </a:p>
          <a:p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7FC28C8-5DA3-043D-43C4-AB199812B490}"/>
              </a:ext>
            </a:extLst>
          </p:cNvPr>
          <p:cNvSpPr txBox="1">
            <a:spLocks/>
          </p:cNvSpPr>
          <p:nvPr/>
        </p:nvSpPr>
        <p:spPr>
          <a:xfrm>
            <a:off x="838197" y="4235099"/>
            <a:ext cx="6210300" cy="63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Cartera Tipo E 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A0C10D9-25EA-71C2-CE4F-34FF78ACFBFA}"/>
              </a:ext>
            </a:extLst>
          </p:cNvPr>
          <p:cNvSpPr txBox="1">
            <a:spLocks/>
          </p:cNvSpPr>
          <p:nvPr/>
        </p:nvSpPr>
        <p:spPr>
          <a:xfrm>
            <a:off x="838197" y="4774548"/>
            <a:ext cx="6343463" cy="16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600" dirty="0"/>
              <a:t>En el segundo trimestre del año la cartera con calificación D ha variado</a:t>
            </a:r>
            <a:r>
              <a:rPr lang="es-MX" sz="1600" b="1" dirty="0"/>
              <a:t>, </a:t>
            </a:r>
            <a:r>
              <a:rPr lang="es-MX" sz="1600" dirty="0"/>
              <a:t>en Abril presento un valor de </a:t>
            </a:r>
            <a:r>
              <a:rPr lang="es-MX" sz="1600" b="1" dirty="0"/>
              <a:t>$4.752.007.930,1 </a:t>
            </a:r>
            <a:r>
              <a:rPr lang="es-MX" sz="1600" dirty="0"/>
              <a:t>en el mes de mayo aumento un </a:t>
            </a:r>
            <a:r>
              <a:rPr lang="es-MX" sz="1600" b="1" dirty="0"/>
              <a:t>5,14% </a:t>
            </a:r>
            <a:r>
              <a:rPr lang="es-MX" sz="1600" dirty="0"/>
              <a:t>llegando a un valor de </a:t>
            </a:r>
            <a:r>
              <a:rPr lang="es-MX" sz="1600" b="1" dirty="0"/>
              <a:t>$4.996.433.445,37 </a:t>
            </a:r>
            <a:r>
              <a:rPr lang="es-MX" sz="1600" dirty="0"/>
              <a:t>y en el mes de junio disminuyo un </a:t>
            </a:r>
            <a:r>
              <a:rPr lang="es-MX" sz="1600" b="1" dirty="0"/>
              <a:t>2,16% </a:t>
            </a:r>
            <a:r>
              <a:rPr lang="es-MX" sz="1600" dirty="0"/>
              <a:t>llegando a un valor de </a:t>
            </a:r>
            <a:r>
              <a:rPr lang="es-MX" sz="1600" b="1" dirty="0"/>
              <a:t>$4.888.468.819,37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439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201B95-6866-B4C6-7CC1-F6E82BE1A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FE217-0CE4-805F-0A90-B3C63E52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5181600" cy="744584"/>
          </a:xfrm>
        </p:spPr>
        <p:txBody>
          <a:bodyPr>
            <a:normAutofit/>
          </a:bodyPr>
          <a:lstStyle/>
          <a:p>
            <a:r>
              <a:rPr lang="es-CO" sz="2800" b="1" dirty="0"/>
              <a:t>Presupuesto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E8C34-ADC2-87E2-B839-4B0D68840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80097"/>
            <a:ext cx="5181600" cy="2426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dirty="0"/>
              <a:t>En el segundo trimestre del año se ha logrado recaudar mediante intereses de las diferentes líneas de crédito, arrendamientos y consultas en centrales de riesgos un total de </a:t>
            </a:r>
            <a:r>
              <a:rPr lang="es-MX" sz="1800" b="1" dirty="0"/>
              <a:t>$1.455.070.639</a:t>
            </a:r>
            <a:r>
              <a:rPr lang="es-MX" sz="1800" dirty="0"/>
              <a:t> lo que corresponde a un </a:t>
            </a:r>
            <a:r>
              <a:rPr lang="es-MX" sz="1800" b="1" dirty="0"/>
              <a:t>17,52%</a:t>
            </a:r>
            <a:r>
              <a:rPr lang="es-MX" sz="1800" dirty="0"/>
              <a:t> del total del presupuesto programado para el presente año.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Obteniendo a corte del </a:t>
            </a:r>
            <a:r>
              <a:rPr lang="es-MX" sz="1800" b="1" dirty="0"/>
              <a:t>I SEMESTRE</a:t>
            </a:r>
            <a:r>
              <a:rPr lang="es-MX" sz="1800" dirty="0"/>
              <a:t> un recaudo del </a:t>
            </a:r>
            <a:r>
              <a:rPr lang="es-MX" sz="1800" b="1" dirty="0"/>
              <a:t>39,52% </a:t>
            </a:r>
            <a:r>
              <a:rPr lang="es-MX" sz="1800" dirty="0"/>
              <a:t>de lo presupuestado para el año.</a:t>
            </a:r>
            <a:endParaRPr lang="es-CO" sz="1800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548F8DC7-9BC6-7BB8-934F-7A2637235F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42" y="1651878"/>
            <a:ext cx="3554243" cy="3554243"/>
          </a:xfrm>
        </p:spPr>
      </p:pic>
    </p:spTree>
    <p:extLst>
      <p:ext uri="{BB962C8B-B14F-4D97-AF65-F5344CB8AC3E}">
        <p14:creationId xmlns:p14="http://schemas.microsoft.com/office/powerpoint/2010/main" val="21184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43CD15-51F1-D0FF-BE04-7DCD9D5E3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673E41-2A7C-76DA-6ED0-3B7A3CA3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4587"/>
            <a:ext cx="2055920" cy="771217"/>
          </a:xfrm>
        </p:spPr>
        <p:txBody>
          <a:bodyPr>
            <a:normAutofit/>
          </a:bodyPr>
          <a:lstStyle/>
          <a:p>
            <a:r>
              <a:rPr lang="es-CO" sz="3600" b="1" dirty="0"/>
              <a:t>Tesorería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BD09A-9243-BA86-383D-90862BDEC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84222"/>
            <a:ext cx="5181600" cy="30659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Mediante comité de inversión se revisaron las tazas que ofrecen los diferentes bancos, y se decidió hacer traslados a las cuentas que mejor rendimientos ofrecen. Pasando del banco del BBVA y Otros bancos que ofrecían una taza promedio del 7% EA al banco Colpatria que ofrecía una taza EA del 8,70% dándonos un interés EA del 1,7% mayor y se ha continuado con esta actividad mensualmente dependiendo de la tasa ofrecida por las diferentes entidades financieras.</a:t>
            </a:r>
            <a:endParaRPr lang="es-CO" sz="18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F3837B8-1829-E2B1-FF80-7584230C8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93" y="2022320"/>
            <a:ext cx="2945900" cy="2945900"/>
          </a:xfrm>
        </p:spPr>
      </p:pic>
    </p:spTree>
    <p:extLst>
      <p:ext uri="{BB962C8B-B14F-4D97-AF65-F5344CB8AC3E}">
        <p14:creationId xmlns:p14="http://schemas.microsoft.com/office/powerpoint/2010/main" val="264955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9ED870-BCDA-6B7A-98A0-661B6716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390022-103D-9905-5C65-928C56CF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53"/>
            <a:ext cx="4754732" cy="597154"/>
          </a:xfrm>
        </p:spPr>
        <p:txBody>
          <a:bodyPr>
            <a:normAutofit/>
          </a:bodyPr>
          <a:lstStyle/>
          <a:p>
            <a:r>
              <a:rPr lang="es-CO" sz="2800" b="1" dirty="0"/>
              <a:t>Informes Contables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FC3E0-F36F-9C19-2E37-4DE9C496C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807"/>
            <a:ext cx="5181600" cy="207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/>
              <a:t>En el primer trimestre del año se presentaron </a:t>
            </a:r>
            <a:r>
              <a:rPr lang="es-MX" sz="1800" b="1" dirty="0"/>
              <a:t>12</a:t>
            </a:r>
            <a:r>
              <a:rPr lang="es-MX" sz="1800" dirty="0"/>
              <a:t> informes contables de los </a:t>
            </a:r>
            <a:r>
              <a:rPr lang="es-MX" sz="1800" b="1" dirty="0"/>
              <a:t>12 </a:t>
            </a:r>
            <a:r>
              <a:rPr lang="es-MX" sz="1800" dirty="0"/>
              <a:t>informes requeridos por ley, tales como: Declaraciones de Retención en la Fuente, IVA, Estampillas Departamentales, ICA e informes requeridos por la Contaduría General y la Contraloría, logrando un cumplimiento en la fecha de entrega oportuna del </a:t>
            </a:r>
            <a:r>
              <a:rPr lang="es-MX" sz="1800" b="1" dirty="0"/>
              <a:t>100%</a:t>
            </a:r>
            <a:endParaRPr lang="es-CO" sz="1800" b="1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FD01DAEF-8B71-EFE0-8E4C-58B3FEDF28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50887"/>
            <a:ext cx="5181600" cy="3627120"/>
          </a:xfr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F26CEA6-A80B-B61B-2561-2EE7DA1DFF08}"/>
              </a:ext>
            </a:extLst>
          </p:cNvPr>
          <p:cNvSpPr txBox="1">
            <a:spLocks/>
          </p:cNvSpPr>
          <p:nvPr/>
        </p:nvSpPr>
        <p:spPr>
          <a:xfrm>
            <a:off x="838200" y="4018320"/>
            <a:ext cx="4754732" cy="597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/>
              <a:t>Conciliaciones Bancarias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9064006-7FBD-BDAE-9036-69BCD836C78F}"/>
              </a:ext>
            </a:extLst>
          </p:cNvPr>
          <p:cNvSpPr txBox="1">
            <a:spLocks/>
          </p:cNvSpPr>
          <p:nvPr/>
        </p:nvSpPr>
        <p:spPr>
          <a:xfrm>
            <a:off x="838200" y="4615474"/>
            <a:ext cx="5181600" cy="111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dirty="0"/>
              <a:t>En el primer trimestre del año se han realizado el </a:t>
            </a:r>
            <a:r>
              <a:rPr lang="es-MX" sz="1800" b="1" dirty="0"/>
              <a:t>100%</a:t>
            </a:r>
            <a:r>
              <a:rPr lang="es-MX" sz="1800" dirty="0"/>
              <a:t> de las conciliaciones bancarias a las cuentas existentes de </a:t>
            </a:r>
            <a:r>
              <a:rPr lang="es-MX" sz="1800" dirty="0" err="1"/>
              <a:t>Ifinorte</a:t>
            </a:r>
            <a:r>
              <a:rPr lang="es-MX" sz="1800" dirty="0"/>
              <a:t> dentro de los tiempos establecidos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409100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718E191-189B-7269-D558-E7CF7EF7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E7D801-B29F-46DB-62EC-44242D58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59"/>
            <a:ext cx="4539435" cy="758532"/>
          </a:xfrm>
        </p:spPr>
        <p:txBody>
          <a:bodyPr>
            <a:normAutofit/>
          </a:bodyPr>
          <a:lstStyle/>
          <a:p>
            <a:r>
              <a:rPr lang="es-CO" sz="2800" b="1" dirty="0"/>
              <a:t>FURAG Vigencia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65F49-71EF-983C-16F2-22BDD051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5967"/>
            <a:ext cx="5181600" cy="34449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/>
              <a:t>En el mes de Junio se obtuvieron los resultados de la encuesta FURAG vigencia 2024, la cual arrojo como resultado del Índice de Desempeño Institucional un puntaje de </a:t>
            </a:r>
            <a:r>
              <a:rPr lang="es-CO" sz="2000" b="1" dirty="0"/>
              <a:t>77,9 </a:t>
            </a:r>
            <a:r>
              <a:rPr lang="es-CO" sz="2000" dirty="0"/>
              <a:t>posicionándonos en el primer lugar de nuestro grupo PAR – Establecimientos Públicos Grupo 1 en el departamento de Norte de Santander, y logrando un aumento de </a:t>
            </a:r>
            <a:r>
              <a:rPr lang="es-CO" sz="2000" b="1" dirty="0"/>
              <a:t>9,2 </a:t>
            </a:r>
            <a:r>
              <a:rPr lang="es-CO" sz="2000" dirty="0"/>
              <a:t>puntos frente al periodo anterior, destacando fortalezas en dimensiones como: Talento Humano, Direccionamiento Estratégico y Control Interno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7C0B0B7-E68E-F619-FC31-7DBE83CD0B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0574" y="749470"/>
            <a:ext cx="4644634" cy="32697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AEF20D0-6489-1B9F-7186-F82F819F7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574" y="4019212"/>
            <a:ext cx="4644634" cy="26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9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2E85C7-D817-80FF-14F7-CB7278B3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C6F56B-94D3-BB4A-3FD3-BB99AD8E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/>
          </a:bodyPr>
          <a:lstStyle/>
          <a:p>
            <a:r>
              <a:rPr lang="es-CO" sz="2800" b="1" noProof="0" dirty="0"/>
              <a:t>Sistema de Gestión de Calidad</a:t>
            </a:r>
            <a:endParaRPr lang="es-CO" sz="2800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73B85B-C05A-09B9-EBE1-B74B5A122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685" y="1214525"/>
            <a:ext cx="5622522" cy="49643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br>
              <a:rPr lang="es-CO" sz="1800" noProof="0" dirty="0"/>
            </a:br>
            <a:r>
              <a:rPr lang="es-CO" sz="1800" noProof="0" dirty="0"/>
              <a:t>En el </a:t>
            </a:r>
            <a:r>
              <a:rPr lang="es-CO" sz="1800" dirty="0"/>
              <a:t>segundo</a:t>
            </a:r>
            <a:r>
              <a:rPr lang="es-CO" sz="1800" noProof="0" dirty="0"/>
              <a:t> trimestre del año se ha logrado avanzar en </a:t>
            </a:r>
            <a:r>
              <a:rPr lang="es-CO" sz="1800" dirty="0"/>
              <a:t>otro</a:t>
            </a:r>
            <a:r>
              <a:rPr lang="es-CO" sz="1800" noProof="0" dirty="0"/>
              <a:t> </a:t>
            </a:r>
            <a:r>
              <a:rPr lang="es-CO" sz="1800" b="1" noProof="0" dirty="0"/>
              <a:t>30% </a:t>
            </a:r>
            <a:r>
              <a:rPr lang="es-CO" sz="1800" noProof="0" dirty="0"/>
              <a:t>de la actualización de toda la información documentada de IFINORTE, logrando una renovación necesaria de los procedimientos y formatos que hacen parte del área </a:t>
            </a:r>
            <a:r>
              <a:rPr lang="es-CO" sz="1800" dirty="0"/>
              <a:t>misional del Instituto como lo son: Colocación, Administración de Recursos y Gestión Comercial. Logrando a corte del primer semestre del año la actualización del </a:t>
            </a:r>
            <a:r>
              <a:rPr lang="es-CO" sz="1800" b="1" dirty="0"/>
              <a:t>60%</a:t>
            </a:r>
            <a:r>
              <a:rPr lang="es-CO" sz="1800" dirty="0"/>
              <a:t> de los procesos de IFINORTE.</a:t>
            </a:r>
          </a:p>
          <a:p>
            <a:pPr marL="0" indent="0" algn="just">
              <a:buNone/>
            </a:pPr>
            <a:r>
              <a:rPr lang="es-CO" sz="1800" noProof="0" dirty="0"/>
              <a:t>Además se avanza en la implementación del ítem “1.3. Mapas y Cartas Descriptivas de los Procesos” en la sección de Transparencia y Acceso a la Información de nuestra pagina web: </a:t>
            </a:r>
            <a:r>
              <a:rPr lang="es-CO" sz="1800" noProof="0" dirty="0">
                <a:hlinkClick r:id="rId3"/>
              </a:rPr>
              <a:t>www.ifinorte.gov.co</a:t>
            </a:r>
            <a:r>
              <a:rPr lang="es-CO" sz="1800" noProof="0" dirty="0"/>
              <a:t>, en donde se ira actualizando la información documentada del SGC.   </a:t>
            </a:r>
          </a:p>
          <a:p>
            <a:pPr marL="0" indent="0" algn="just">
              <a:buNone/>
            </a:pPr>
            <a:r>
              <a:rPr lang="es-CO" sz="1800" dirty="0"/>
              <a:t>También es importante resaltar que en el mes de Junio se realizo la auditoria interna de calidad según norma ISO9001:2015 </a:t>
            </a:r>
            <a:r>
              <a:rPr lang="es-CO" sz="1800" noProof="0" dirty="0"/>
              <a:t> con el fin de identificar fortalezas y debilidades del Sistema de Gestión de Calidad y mantener la certificación por parte de ICONTEC.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130A4E4-1E75-4301-D762-2C06F731F5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1207" y="1376040"/>
            <a:ext cx="5688367" cy="4355324"/>
          </a:xfrm>
        </p:spPr>
      </p:pic>
    </p:spTree>
    <p:extLst>
      <p:ext uri="{BB962C8B-B14F-4D97-AF65-F5344CB8AC3E}">
        <p14:creationId xmlns:p14="http://schemas.microsoft.com/office/powerpoint/2010/main" val="26173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24796D-ABC5-EB5C-49AA-639E7EF4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79D323-CB3B-6B2E-8C02-76DD4695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802"/>
            <a:ext cx="5257800" cy="828467"/>
          </a:xfrm>
        </p:spPr>
        <p:txBody>
          <a:bodyPr>
            <a:normAutofit/>
          </a:bodyPr>
          <a:lstStyle/>
          <a:p>
            <a:r>
              <a:rPr lang="es-CO" sz="3600" b="1" dirty="0"/>
              <a:t>Satisfacción del Cliente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75A3AD-8BDA-F647-6844-A247A305A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962" y="1448215"/>
            <a:ext cx="5615866" cy="466725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CO" sz="3300" dirty="0"/>
              <a:t>En el primer semestre del año se logro aplicar encuesta de Satisfacción a 32 usuarios de IFINORTE, arrojando resultados de mas del </a:t>
            </a:r>
            <a:r>
              <a:rPr lang="es-CO" sz="3300" b="1" dirty="0"/>
              <a:t>90% </a:t>
            </a:r>
            <a:r>
              <a:rPr lang="es-CO" sz="3300" dirty="0"/>
              <a:t>muy positivos en cuanto a la satisfacción de los clientes y plasmando comentarios y sugerencias como:</a:t>
            </a:r>
          </a:p>
          <a:p>
            <a:pPr marL="0" indent="0" algn="just">
              <a:buNone/>
            </a:pPr>
            <a:r>
              <a:rPr lang="es-CO" sz="3300" b="1" dirty="0"/>
              <a:t>“</a:t>
            </a:r>
            <a:r>
              <a:rPr lang="es-CO" sz="3300" dirty="0"/>
              <a:t>En general he tenido muy buena atención por parte de los funcionarios de IFINORTE y apoyo en cuanto a solicitudes realizadas ya sea presencial o vía telefónica.”</a:t>
            </a:r>
          </a:p>
          <a:p>
            <a:pPr marL="0" indent="0" algn="just">
              <a:buNone/>
            </a:pPr>
            <a:r>
              <a:rPr lang="es-CO" sz="3300" b="1" dirty="0"/>
              <a:t>“</a:t>
            </a:r>
            <a:r>
              <a:rPr lang="es-CO" sz="3300" dirty="0"/>
              <a:t>Mejorar Las Redes Sociales donde se tenga más conocimiento de los servicios que se prestan</a:t>
            </a:r>
            <a:r>
              <a:rPr lang="es-CO" sz="3300" b="1" dirty="0"/>
              <a:t>”</a:t>
            </a:r>
            <a:endParaRPr lang="es-CO" sz="3300" dirty="0"/>
          </a:p>
          <a:p>
            <a:pPr marL="0" indent="0" algn="just">
              <a:buNone/>
            </a:pPr>
            <a:r>
              <a:rPr lang="es-CO" sz="3300" b="1" dirty="0"/>
              <a:t>“</a:t>
            </a:r>
            <a:r>
              <a:rPr lang="es-CO" sz="3300" dirty="0"/>
              <a:t>Formular y proponer proyectos a municipios con el mismo interés</a:t>
            </a:r>
            <a:r>
              <a:rPr lang="es-CO" sz="3300" b="1" dirty="0"/>
              <a:t>”</a:t>
            </a:r>
            <a:endParaRPr lang="es-CO" sz="3300" dirty="0"/>
          </a:p>
          <a:p>
            <a:pPr marL="0" indent="0" algn="just">
              <a:buNone/>
            </a:pPr>
            <a:r>
              <a:rPr lang="es-CO" sz="3300" b="1" dirty="0"/>
              <a:t>“</a:t>
            </a:r>
            <a:r>
              <a:rPr lang="es-CO" sz="3300" dirty="0"/>
              <a:t>Ampliar portafolio de servicios, en líneas de crédito</a:t>
            </a:r>
            <a:r>
              <a:rPr lang="es-CO" sz="3300" b="1" dirty="0"/>
              <a:t>”</a:t>
            </a:r>
            <a:endParaRPr lang="es-CO" sz="3300" dirty="0"/>
          </a:p>
          <a:p>
            <a:pPr marL="0" indent="0" algn="just">
              <a:buNone/>
            </a:pPr>
            <a:r>
              <a:rPr lang="es-CO" sz="3300" b="1" dirty="0"/>
              <a:t>“</a:t>
            </a:r>
            <a:r>
              <a:rPr lang="es-CO" sz="3300" dirty="0"/>
              <a:t>LA ATENCION EXCELENTE Y SUGERENCIAS: MAS PUBLICIDAD PARA DAR A CONOCER TODOS LOS SERVICIOS QUE OFRECE EL INSTITUTO A TASAS MAS COMODAS QUE LAS DEL MERCADO FINANCIERO</a:t>
            </a:r>
            <a:r>
              <a:rPr lang="es-CO" sz="3300" b="1" dirty="0"/>
              <a:t>”</a:t>
            </a:r>
            <a:endParaRPr lang="es-CO" sz="3300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F78D19A-6CFB-6F49-554A-52739B15C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90" y="1557523"/>
            <a:ext cx="3706935" cy="3706935"/>
          </a:xfrm>
        </p:spPr>
      </p:pic>
    </p:spTree>
    <p:extLst>
      <p:ext uri="{BB962C8B-B14F-4D97-AF65-F5344CB8AC3E}">
        <p14:creationId xmlns:p14="http://schemas.microsoft.com/office/powerpoint/2010/main" val="312361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4FCD6CC-795D-32F3-03A9-812C1AB9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8CC1B2-673D-30BA-3D6A-408FD812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844"/>
            <a:ext cx="5038817" cy="929243"/>
          </a:xfrm>
        </p:spPr>
        <p:txBody>
          <a:bodyPr>
            <a:normAutofit/>
          </a:bodyPr>
          <a:lstStyle/>
          <a:p>
            <a:r>
              <a:rPr lang="es-CO" sz="2800" b="1" dirty="0"/>
              <a:t>Respuestas y Tramites PQRSDF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DA54FF-5F45-6C36-294B-672296BB4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9407"/>
            <a:ext cx="5181600" cy="26043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1800" dirty="0"/>
              <a:t>En el segundo trimestre del año se recibieron </a:t>
            </a:r>
            <a:r>
              <a:rPr lang="es-MX" sz="1800" b="1" dirty="0"/>
              <a:t>151</a:t>
            </a:r>
            <a:r>
              <a:rPr lang="es-MX" sz="1800" dirty="0"/>
              <a:t> PQRSDF que requerían respuesta, las cuales fueron contestadas de forma oportuna </a:t>
            </a:r>
            <a:r>
              <a:rPr lang="es-MX" sz="1800" b="1" dirty="0"/>
              <a:t>98</a:t>
            </a:r>
            <a:r>
              <a:rPr lang="es-MX" sz="1800" dirty="0"/>
              <a:t> y 4 se encuentran aun dentro de los tiempos establecidos. </a:t>
            </a:r>
          </a:p>
          <a:p>
            <a:pPr marL="0" indent="0" algn="just">
              <a:buNone/>
            </a:pPr>
            <a:r>
              <a:rPr lang="es-MX" sz="1800" dirty="0"/>
              <a:t>De los 151 PQRSDF, 9 fueron derechos de petición de los cuales fueron contestados en los tiempos estipulados por Ley 8 y 1 presento retraso.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Lo anteriormente dicho nos indica que del total de PQSRDF recibidos en el primer trimestre se les dio respuesta de manera oportuna a el </a:t>
            </a:r>
            <a:r>
              <a:rPr lang="es-MX" sz="1800" b="1" dirty="0"/>
              <a:t>64,9%</a:t>
            </a:r>
            <a:r>
              <a:rPr lang="es-MX" sz="1800" dirty="0"/>
              <a:t> de ellos.</a:t>
            </a:r>
            <a:endParaRPr lang="es-CO" sz="18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F3CA95-B1DE-C5B1-6AF4-DE063FAB24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44" y="1718461"/>
            <a:ext cx="3421078" cy="3421078"/>
          </a:xfrm>
        </p:spPr>
      </p:pic>
    </p:spTree>
    <p:extLst>
      <p:ext uri="{BB962C8B-B14F-4D97-AF65-F5344CB8AC3E}">
        <p14:creationId xmlns:p14="http://schemas.microsoft.com/office/powerpoint/2010/main" val="336597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C4DAAF-ACD7-012A-8C92-D719883A6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AD23D1-726C-13AC-348B-1AD415EC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es-CO" sz="3200" b="1" dirty="0"/>
              <a:t>SIEP Documental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E17A64-40EB-9111-EDA5-631AEA303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3403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400" dirty="0"/>
              <a:t> En el segundo trimestre del año se ha fortalecido la implantación del SIEP documental para radicar comunicaciones internas, favoreciendo factores como la trazabilidad, la disminución de hojas de papeles, y el alivio de carga laboral a la Ventanilla Única.</a:t>
            </a:r>
          </a:p>
          <a:p>
            <a:pPr marL="0" indent="0" algn="just">
              <a:buNone/>
            </a:pPr>
            <a:endParaRPr lang="es-CO" sz="2400" dirty="0"/>
          </a:p>
          <a:p>
            <a:pPr marL="0" indent="0" algn="just">
              <a:buNone/>
            </a:pPr>
            <a:r>
              <a:rPr lang="es-CO" sz="2400" dirty="0"/>
              <a:t>En el segundo trimestre del año del total de comunicaciones internas radicadas el </a:t>
            </a:r>
            <a:r>
              <a:rPr lang="es-CO" sz="2400" b="1" dirty="0"/>
              <a:t>20,3% </a:t>
            </a:r>
            <a:r>
              <a:rPr lang="es-CO" sz="2400" dirty="0"/>
              <a:t>se realizaron haciendo uso del SIEP DOCUMENTAL.</a:t>
            </a:r>
            <a:endParaRPr lang="es-CO" sz="2400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366357A-E28A-FB55-285E-2965B15D4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63" y="2056444"/>
            <a:ext cx="3447711" cy="3447711"/>
          </a:xfrm>
        </p:spPr>
      </p:pic>
    </p:spTree>
    <p:extLst>
      <p:ext uri="{BB962C8B-B14F-4D97-AF65-F5344CB8AC3E}">
        <p14:creationId xmlns:p14="http://schemas.microsoft.com/office/powerpoint/2010/main" val="244571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3AF053-DCC9-80B8-945A-9BFC84BA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91E3A4-89D9-B656-81DB-1612BD73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32" y="1115796"/>
            <a:ext cx="6494755" cy="1325563"/>
          </a:xfrm>
        </p:spPr>
        <p:txBody>
          <a:bodyPr>
            <a:normAutofit/>
          </a:bodyPr>
          <a:lstStyle/>
          <a:p>
            <a:r>
              <a:rPr lang="es-CO" sz="2800" b="1" dirty="0"/>
              <a:t>Mantenimiento de Equipos Tecnológicos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16DAF7-BC87-65EC-275F-BBFC1420F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932" y="2819924"/>
            <a:ext cx="5181600" cy="24179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dirty="0"/>
              <a:t>En el mes de Junio se realizo mantenimiento preventivo a todos los equipos de computo e impresoras de IFINORTE, con el fin de asegurar un funcionamiento optimo de todos los equipos tecnológicos que sirven de apoyo al Instituto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FFE2CD2-98FA-0C7E-AD52-608D1E58F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77" y="2441359"/>
            <a:ext cx="2876791" cy="2876791"/>
          </a:xfrm>
        </p:spPr>
      </p:pic>
    </p:spTree>
    <p:extLst>
      <p:ext uri="{BB962C8B-B14F-4D97-AF65-F5344CB8AC3E}">
        <p14:creationId xmlns:p14="http://schemas.microsoft.com/office/powerpoint/2010/main" val="256683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906614-CABF-633B-C298-89D9C937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DE7A-4F6F-CF80-44F5-8042BF89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509714"/>
            <a:ext cx="9515475" cy="927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1800" b="1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1A174F0-2518-717D-63E8-273C34F8D32A}"/>
              </a:ext>
            </a:extLst>
          </p:cNvPr>
          <p:cNvSpPr txBox="1">
            <a:spLocks/>
          </p:cNvSpPr>
          <p:nvPr/>
        </p:nvSpPr>
        <p:spPr>
          <a:xfrm>
            <a:off x="695325" y="2643983"/>
            <a:ext cx="5181600" cy="1841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>
                <a:solidFill>
                  <a:srgbClr val="000000"/>
                </a:solidFill>
              </a:rPr>
              <a:t>En el segundo trimestre del año se realizaron 7 capacitaciones a los funcionarios y contratistas de IFINORTE, avanzando durante este trimestre en el </a:t>
            </a:r>
            <a:r>
              <a:rPr lang="es-MX" sz="2000" b="1" dirty="0">
                <a:solidFill>
                  <a:srgbClr val="000000"/>
                </a:solidFill>
              </a:rPr>
              <a:t>24,14%</a:t>
            </a:r>
            <a:r>
              <a:rPr lang="es-MX" sz="2000" dirty="0">
                <a:solidFill>
                  <a:srgbClr val="000000"/>
                </a:solidFill>
              </a:rPr>
              <a:t> de ejecución del PIC, y alcanzando un </a:t>
            </a:r>
            <a:r>
              <a:rPr lang="es-MX" sz="2000" b="1" dirty="0">
                <a:solidFill>
                  <a:srgbClr val="000000"/>
                </a:solidFill>
              </a:rPr>
              <a:t>31,03%</a:t>
            </a:r>
            <a:r>
              <a:rPr lang="es-MX" sz="2000" dirty="0">
                <a:solidFill>
                  <a:srgbClr val="000000"/>
                </a:solidFill>
              </a:rPr>
              <a:t> de ejecución del mismo en el primer semestre del año</a:t>
            </a:r>
            <a:endParaRPr lang="es-CO" sz="200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C82C3EE-5B5F-CA12-B73B-9B58402D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12813"/>
            <a:ext cx="5991225" cy="779463"/>
          </a:xfrm>
        </p:spPr>
        <p:txBody>
          <a:bodyPr>
            <a:noAutofit/>
          </a:bodyPr>
          <a:lstStyle/>
          <a:p>
            <a:r>
              <a:rPr lang="es-CO" sz="2800" b="1" dirty="0"/>
              <a:t>Plan Institucional de Capacitación PIC</a:t>
            </a:r>
            <a:endParaRPr lang="es-CO" sz="28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E999FF6-F083-335F-7BBA-FC46FD35D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3" y="1388966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4028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DB71A9-B893-7D5C-3355-61AB66C2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A3A9D2-884C-6A0D-D83F-08F314C0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497"/>
            <a:ext cx="6446520" cy="542475"/>
          </a:xfrm>
        </p:spPr>
        <p:txBody>
          <a:bodyPr>
            <a:normAutofit/>
          </a:bodyPr>
          <a:lstStyle/>
          <a:p>
            <a:r>
              <a:rPr lang="es-CO" sz="2800" b="1" dirty="0"/>
              <a:t>Gestión Ambiental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01E62-7335-3515-9EE6-43773AFA5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25524"/>
            <a:ext cx="6446520" cy="52762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O" sz="1800" dirty="0"/>
          </a:p>
          <a:p>
            <a:pPr marL="0" indent="0" algn="just">
              <a:buNone/>
            </a:pPr>
            <a:endParaRPr lang="es-CO" sz="1800" dirty="0"/>
          </a:p>
          <a:p>
            <a:pPr marL="0" indent="0" algn="just">
              <a:buNone/>
            </a:pPr>
            <a:endParaRPr lang="es-CO" sz="1800" dirty="0"/>
          </a:p>
          <a:p>
            <a:pPr marL="0" indent="0" algn="just">
              <a:buNone/>
            </a:pPr>
            <a:r>
              <a:rPr lang="es-CO" sz="1800" dirty="0"/>
              <a:t>En cuanto a la Gestión Ambiental dentro del Instituto, en el segundo trimestre del año </a:t>
            </a:r>
            <a:r>
              <a:rPr lang="es-CO" sz="1800" dirty="0" err="1"/>
              <a:t>Ifinorte</a:t>
            </a:r>
            <a:r>
              <a:rPr lang="es-CO" sz="1800" dirty="0"/>
              <a:t> ha ejecutado las siguientes acciones: </a:t>
            </a:r>
          </a:p>
          <a:p>
            <a:pPr algn="just"/>
            <a:r>
              <a:rPr lang="es-CO" sz="1800" dirty="0"/>
              <a:t>Programación en el encendido y apagado de equipos de aire acondicionado para ahorro y uso eficiente de energía. </a:t>
            </a:r>
          </a:p>
          <a:p>
            <a:pPr algn="just"/>
            <a:r>
              <a:rPr lang="es-CO" sz="1800" dirty="0"/>
              <a:t>Se tiene listo el Plan de manejo Ambiental Institucional en busca de integrar criterios de sostenibilidad en todos los procesos operativos y administrativos de la entidad, a falta solo de socialización y aprobación.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B96EA72-47E1-6591-9989-C34384DF2B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64" y="1883542"/>
            <a:ext cx="3122136" cy="3090916"/>
          </a:xfrm>
        </p:spPr>
      </p:pic>
    </p:spTree>
    <p:extLst>
      <p:ext uri="{BB962C8B-B14F-4D97-AF65-F5344CB8AC3E}">
        <p14:creationId xmlns:p14="http://schemas.microsoft.com/office/powerpoint/2010/main" val="935901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1685</Words>
  <Application>Microsoft Office PowerPoint</Application>
  <PresentationFormat>Panorámica</PresentationFormat>
  <Paragraphs>82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Tema de Office</vt:lpstr>
      <vt:lpstr>Presentación de PowerPoint</vt:lpstr>
      <vt:lpstr>FURAG Vigencia 2024</vt:lpstr>
      <vt:lpstr>Sistema de Gestión de Calidad</vt:lpstr>
      <vt:lpstr>Satisfacción del Cliente</vt:lpstr>
      <vt:lpstr>Respuestas y Tramites PQRSDF</vt:lpstr>
      <vt:lpstr>SIEP Documental</vt:lpstr>
      <vt:lpstr>Mantenimiento de Equipos Tecnológicos</vt:lpstr>
      <vt:lpstr>Plan Institucional de Capacitación PIC</vt:lpstr>
      <vt:lpstr>Gestión Ambiental</vt:lpstr>
      <vt:lpstr>Calificación Riesgo Crediticio </vt:lpstr>
      <vt:lpstr>Capitalización</vt:lpstr>
      <vt:lpstr>Gestión Comercial y Plan de Mercadeo</vt:lpstr>
      <vt:lpstr>Créditos de Cesión de Derechos</vt:lpstr>
      <vt:lpstr>Calidad de Cartera (Cartera en Mora/Total de Cartera)</vt:lpstr>
      <vt:lpstr>Cartera Tipo C </vt:lpstr>
      <vt:lpstr>Presupuesto</vt:lpstr>
      <vt:lpstr>Tesorería</vt:lpstr>
      <vt:lpstr>Informes Contables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SEGURIDAD Y SALUD EN EL TRABAJO</dc:title>
  <dc:creator>ADELA</dc:creator>
  <cp:lastModifiedBy>William</cp:lastModifiedBy>
  <cp:revision>77</cp:revision>
  <dcterms:created xsi:type="dcterms:W3CDTF">2021-10-26T20:07:21Z</dcterms:created>
  <dcterms:modified xsi:type="dcterms:W3CDTF">2025-07-24T16:45:22Z</dcterms:modified>
</cp:coreProperties>
</file>