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256" r:id="rId2"/>
    <p:sldId id="1566" r:id="rId3"/>
    <p:sldId id="1561" r:id="rId4"/>
    <p:sldId id="1568" r:id="rId5"/>
    <p:sldId id="1555" r:id="rId6"/>
    <p:sldId id="1573" r:id="rId7"/>
    <p:sldId id="1558" r:id="rId8"/>
    <p:sldId id="1574" r:id="rId9"/>
    <p:sldId id="1560" r:id="rId10"/>
    <p:sldId id="15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" initials="W" lastIdx="1" clrIdx="0">
    <p:extLst>
      <p:ext uri="{19B8F6BF-5375-455C-9EA6-DF929625EA0E}">
        <p15:presenceInfo xmlns:p15="http://schemas.microsoft.com/office/powerpoint/2012/main" userId="Will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>
        <p:scale>
          <a:sx n="80" d="100"/>
          <a:sy n="80" d="100"/>
        </p:scale>
        <p:origin x="725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William\Desktop\Calidad%202024%20IFINORTE\Planeaci&#243;n%202025\PUI%202025\PEI-FO-04%20Plan%20de%20Acci&#243;n%20Ifinorte%202025%20(SEGUIMIENT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CAPITALIZACIÓN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2349803149606295"/>
          <c:y val="0.17171296296296298"/>
          <c:w val="0.74039085739282595"/>
          <c:h val="0.720887649460484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Hoja2!$D$13:$D$21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Hoja2!$E$13:$E$21</c:f>
              <c:numCache>
                <c:formatCode>_-"$"\ * #,##0.00_-;\-"$"\ * #,##0.00_-;_-"$"\ * "-"_-;_-@_-</c:formatCode>
                <c:ptCount val="9"/>
                <c:pt idx="0">
                  <c:v>148371078.94999999</c:v>
                </c:pt>
                <c:pt idx="1">
                  <c:v>136345253.19</c:v>
                </c:pt>
                <c:pt idx="2">
                  <c:v>182011290.47</c:v>
                </c:pt>
                <c:pt idx="3" formatCode="&quot;$&quot;#,##0.00_);[Red]\(&quot;$&quot;#,##0.00\)">
                  <c:v>456578906.18000001</c:v>
                </c:pt>
                <c:pt idx="4">
                  <c:v>4900656347.6999998</c:v>
                </c:pt>
                <c:pt idx="5">
                  <c:v>263685409.83000001</c:v>
                </c:pt>
                <c:pt idx="6">
                  <c:v>281444356.48000002</c:v>
                </c:pt>
                <c:pt idx="7">
                  <c:v>290908770.79000002</c:v>
                </c:pt>
                <c:pt idx="8">
                  <c:v>308322010.57999998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8-49BF-AC5A-FCDC72ADE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691327"/>
        <c:axId val="1220696607"/>
      </c:barChart>
      <c:catAx>
        <c:axId val="122069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6607"/>
        <c:crosses val="autoZero"/>
        <c:auto val="1"/>
        <c:lblAlgn val="ctr"/>
        <c:lblOffset val="100"/>
        <c:noMultiLvlLbl val="0"/>
      </c:catAx>
      <c:valAx>
        <c:axId val="122069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.00_-;\-&quot;$&quot;\ * #,##0.00_-;_-&quot;$&quot;\ 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13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Créditos de Libranza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 formatCode="&quot;$&quot;#,##0_);[Red]\(&quot;$&quot;#,##0\)">
                  <c:v>170000000</c:v>
                </c:pt>
                <c:pt idx="3" formatCode="&quot;$&quot;#,##0_);[Red]\(&quot;$&quot;#,##0\)">
                  <c:v>104000000</c:v>
                </c:pt>
                <c:pt idx="4" formatCode="&quot;$&quot;#,##0_);[Red]\(&quot;$&quot;#,##0\)">
                  <c:v>49000000</c:v>
                </c:pt>
                <c:pt idx="5" formatCode="&quot;$&quot;#,##0_);[Red]\(&quot;$&quot;#,##0\)">
                  <c:v>68000000</c:v>
                </c:pt>
                <c:pt idx="6" formatCode="&quot;$&quot;#,##0_);[Red]\(&quot;$&quot;#,##0\)">
                  <c:v>180500000</c:v>
                </c:pt>
                <c:pt idx="7" formatCode="&quot;$&quot;#,##0_);[Red]\(&quot;$&quot;#,##0\)">
                  <c:v>236073624</c:v>
                </c:pt>
                <c:pt idx="8" formatCode="&quot;$&quot;#,##0_);[Red]\(&quot;$&quot;#,##0\)">
                  <c:v>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6-473C-9118-2E4ECF192C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Cesión de Derechos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00804155378"/>
          <c:y val="0.23278402176370236"/>
          <c:w val="0.84929179105765418"/>
          <c:h val="0.767215978236297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 formatCode="&quot;$&quot;#,##0_);[Red]\(&quot;$&quot;#,##0\)">
                  <c:v>307072237</c:v>
                </c:pt>
                <c:pt idx="1">
                  <c:v>0</c:v>
                </c:pt>
                <c:pt idx="2" formatCode="&quot;$&quot;#,##0_);[Red]\(&quot;$&quot;#,##0\)">
                  <c:v>63000000</c:v>
                </c:pt>
                <c:pt idx="3" formatCode="&quot;$&quot;#,##0_);[Red]\(&quot;$&quot;#,##0\)">
                  <c:v>424781707</c:v>
                </c:pt>
                <c:pt idx="4" formatCode="&quot;$&quot;#,##0_);[Red]\(&quot;$&quot;#,##0\)">
                  <c:v>1177948437</c:v>
                </c:pt>
                <c:pt idx="5" formatCode="&quot;$&quot;#,##0_);[Red]\(&quot;$&quot;#,##0\)">
                  <c:v>29276856</c:v>
                </c:pt>
                <c:pt idx="6" formatCode="&quot;$&quot;#,##0_);[Red]\(&quot;$&quot;#,##0\)">
                  <c:v>2049375165.5</c:v>
                </c:pt>
                <c:pt idx="7" formatCode="&quot;$&quot;#,##0_);[Red]\(&quot;$&quot;#,##0\)">
                  <c:v>2310021577</c:v>
                </c:pt>
                <c:pt idx="8" formatCode="&quot;$&quot;#,##0_);[Red]\(&quot;$&quot;#,##0\)">
                  <c:v>1438916674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E-4963-931E-648E94386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Fomento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</c:strCache>
            </c:strRef>
          </c:cat>
          <c:val>
            <c:numRef>
              <c:f>Hoja1!$B$2:$B$4</c:f>
              <c:numCache>
                <c:formatCode>_("$"* #,##0_);_("$"* \(#,##0\);_("$"* "-"_);_(@_)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D-4231-8A8E-979CF2F08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8495504"/>
        <c:axId val="1688486384"/>
      </c:barChart>
      <c:catAx>
        <c:axId val="16884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486384"/>
        <c:crosses val="autoZero"/>
        <c:auto val="1"/>
        <c:lblAlgn val="ctr"/>
        <c:lblOffset val="100"/>
        <c:noMultiLvlLbl val="0"/>
      </c:catAx>
      <c:valAx>
        <c:axId val="16884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49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Créditos Educativos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1er Trimestre</c:v>
                </c:pt>
                <c:pt idx="1">
                  <c:v>2do Trimestre</c:v>
                </c:pt>
                <c:pt idx="2">
                  <c:v>3er Trimestre</c:v>
                </c:pt>
              </c:strCache>
            </c:strRef>
          </c:cat>
          <c:val>
            <c:numRef>
              <c:f>Hoja1!$B$2:$B$4</c:f>
              <c:numCache>
                <c:formatCode>_("$"* #,##0_);_("$"* \(#,##0\);_("$"* "-"_);_(@_)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A-47A1-B3FE-F52F1001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8510864"/>
        <c:axId val="1688504144"/>
      </c:barChart>
      <c:catAx>
        <c:axId val="168851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504144"/>
        <c:crosses val="autoZero"/>
        <c:auto val="1"/>
        <c:lblAlgn val="ctr"/>
        <c:lblOffset val="100"/>
        <c:noMultiLvlLbl val="0"/>
      </c:catAx>
      <c:valAx>
        <c:axId val="168850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51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Índice</a:t>
            </a:r>
            <a:r>
              <a:rPr lang="es-CO" baseline="0" dirty="0"/>
              <a:t> de Calidad de Cartera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0.18529999999999999</c:v>
                </c:pt>
                <c:pt idx="1">
                  <c:v>0.2424</c:v>
                </c:pt>
                <c:pt idx="2">
                  <c:v>0.2424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9-4E36-ADDC-D65D938BA4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II Trimestre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>
                  <c:v>0.25030000000000002</c:v>
                </c:pt>
                <c:pt idx="1">
                  <c:v>0.2349</c:v>
                </c:pt>
                <c:pt idx="2">
                  <c:v>0.2361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38-4CB3-BFC0-DB8445D2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4911"/>
        <c:axId val="20998191"/>
      </c:lineChart>
      <c:catAx>
        <c:axId val="210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98191"/>
        <c:crosses val="autoZero"/>
        <c:auto val="1"/>
        <c:lblAlgn val="ctr"/>
        <c:lblOffset val="100"/>
        <c:noMultiLvlLbl val="0"/>
      </c:catAx>
      <c:valAx>
        <c:axId val="2099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Cartera</a:t>
            </a:r>
            <a:r>
              <a:rPr lang="es-CO" baseline="0" dirty="0"/>
              <a:t> Tipo C,D,E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Tipo C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  <c:pt idx="8">
                  <c:v>Agosto</c:v>
                </c:pt>
                <c:pt idx="9">
                  <c:v>Septiembre</c:v>
                </c:pt>
              </c:strCache>
            </c:strRef>
          </c:cat>
          <c:val>
            <c:numRef>
              <c:f>Hoja1!$B$2:$B$11</c:f>
              <c:numCache>
                <c:formatCode>"$"#,##0.00_);[Red]\("$"#,##0.00\)</c:formatCode>
                <c:ptCount val="10"/>
                <c:pt idx="0" formatCode="#,##0.00">
                  <c:v>115792619.26000001</c:v>
                </c:pt>
                <c:pt idx="1">
                  <c:v>135857339.93000001</c:v>
                </c:pt>
                <c:pt idx="2">
                  <c:v>608090825.71000004</c:v>
                </c:pt>
                <c:pt idx="3">
                  <c:v>771494021.95000005</c:v>
                </c:pt>
                <c:pt idx="4">
                  <c:v>1941499508.7</c:v>
                </c:pt>
                <c:pt idx="5">
                  <c:v>1974946892.9300001</c:v>
                </c:pt>
                <c:pt idx="6">
                  <c:v>2750671048.9200001</c:v>
                </c:pt>
                <c:pt idx="7" formatCode="_(&quot;$&quot;* #,##0_);_(&quot;$&quot;* \(#,##0\);_(&quot;$&quot;* &quot;-&quot;_);_(@_)">
                  <c:v>2926617439</c:v>
                </c:pt>
                <c:pt idx="8" formatCode="_(&quot;$&quot;* #,##0_);_(&quot;$&quot;* \(#,##0\);_(&quot;$&quot;* &quot;-&quot;_);_(@_)">
                  <c:v>609075033</c:v>
                </c:pt>
                <c:pt idx="9" formatCode="_(&quot;$&quot;* #,##0_);_(&quot;$&quot;* \(#,##0\);_(&quot;$&quot;* &quot;-&quot;_);_(@_)">
                  <c:v>802774064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C-439C-97B6-E7E787DB1C5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Tipo 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  <c:pt idx="8">
                  <c:v>Agosto</c:v>
                </c:pt>
                <c:pt idx="9">
                  <c:v>Septiembre</c:v>
                </c:pt>
              </c:strCache>
            </c:strRef>
          </c:cat>
          <c:val>
            <c:numRef>
              <c:f>Hoja1!$C$2:$C$11</c:f>
              <c:numCache>
                <c:formatCode>"$"#,##0.00_);[Red]\("$"#,##0.00\)</c:formatCode>
                <c:ptCount val="10"/>
                <c:pt idx="0">
                  <c:v>1344808742.49</c:v>
                </c:pt>
                <c:pt idx="1">
                  <c:v>1355459493.99</c:v>
                </c:pt>
                <c:pt idx="2">
                  <c:v>1479487812.1600001</c:v>
                </c:pt>
                <c:pt idx="3">
                  <c:v>1256195633.4200001</c:v>
                </c:pt>
                <c:pt idx="4">
                  <c:v>377264017.44999999</c:v>
                </c:pt>
                <c:pt idx="5">
                  <c:v>451877515.88</c:v>
                </c:pt>
                <c:pt idx="6">
                  <c:v>563927448.88999999</c:v>
                </c:pt>
                <c:pt idx="7" formatCode="_(&quot;$&quot;* #,##0_);_(&quot;$&quot;* \(#,##0\);_(&quot;$&quot;* &quot;-&quot;_);_(@_)">
                  <c:v>545506543</c:v>
                </c:pt>
                <c:pt idx="8" formatCode="_(&quot;$&quot;* #,##0_);_(&quot;$&quot;* \(#,##0\);_(&quot;$&quot;* &quot;-&quot;_);_(@_)">
                  <c:v>2102404656</c:v>
                </c:pt>
                <c:pt idx="9" formatCode="_(&quot;$&quot;* #,##0_);_(&quot;$&quot;* \(#,##0\);_(&quot;$&quot;* &quot;-&quot;_);_(@_)">
                  <c:v>2160562615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C-439C-97B6-E7E787DB1C5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Tipo 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Julio</c:v>
                </c:pt>
                <c:pt idx="8">
                  <c:v>Agosto</c:v>
                </c:pt>
                <c:pt idx="9">
                  <c:v>Septiembre</c:v>
                </c:pt>
              </c:strCache>
            </c:strRef>
          </c:cat>
          <c:val>
            <c:numRef>
              <c:f>Hoja1!$D$2:$D$11</c:f>
              <c:numCache>
                <c:formatCode>"$"#,##0.00_);[Red]\("$"#,##0.00\)</c:formatCode>
                <c:ptCount val="10"/>
                <c:pt idx="0">
                  <c:v>3780449166.8800001</c:v>
                </c:pt>
                <c:pt idx="1">
                  <c:v>3780449166.8800001</c:v>
                </c:pt>
                <c:pt idx="2">
                  <c:v>3779832876.8800001</c:v>
                </c:pt>
                <c:pt idx="3">
                  <c:v>3985866582.8800001</c:v>
                </c:pt>
                <c:pt idx="4">
                  <c:v>4752007930.1000004</c:v>
                </c:pt>
                <c:pt idx="5">
                  <c:v>4996433445.3699999</c:v>
                </c:pt>
                <c:pt idx="6">
                  <c:v>4888468819.3699999</c:v>
                </c:pt>
                <c:pt idx="7" formatCode="_(&quot;$&quot;* #,##0_);_(&quot;$&quot;* \(#,##0\);_(&quot;$&quot;* &quot;-&quot;_);_(@_)">
                  <c:v>4791725039</c:v>
                </c:pt>
                <c:pt idx="8" formatCode="_(&quot;$&quot;* #,##0_);_(&quot;$&quot;* \(#,##0\);_(&quot;$&quot;* &quot;-&quot;_);_(@_)">
                  <c:v>4850091365</c:v>
                </c:pt>
                <c:pt idx="9" formatCode="_(&quot;$&quot;* #,##0_);_(&quot;$&quot;* \(#,##0\);_(&quot;$&quot;* &quot;-&quot;_);_(@_)">
                  <c:v>4832745484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6C-439C-97B6-E7E787DB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303967"/>
        <c:axId val="1867301087"/>
      </c:lineChart>
      <c:catAx>
        <c:axId val="18673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1087"/>
        <c:crosses val="autoZero"/>
        <c:auto val="1"/>
        <c:lblAlgn val="ctr"/>
        <c:lblOffset val="100"/>
        <c:noMultiLvlLbl val="0"/>
      </c:catAx>
      <c:valAx>
        <c:axId val="186730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3E84-B6FB-4D18-9DEF-8763CD9FCAE5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A23FB-3ED3-46C3-8BB4-2F6DF924E9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4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6AA1-BC8D-9473-1E44-7696A197D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66139-462B-0E54-390E-78FF3157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1E73B-B087-1CE9-4ABB-E63919EC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EE1B2-FC02-EF30-351F-D2158A1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BA262-0819-C80A-012D-A4E88DB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D7E8-BF84-2A50-C2E1-1A72E58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1CB190-45E8-DCB3-81C2-CF3B6530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329A5-1CCB-3B56-D4A4-17102AA7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3074C-6963-CA13-7D3D-E67FA6E3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CF180-1914-1171-C1DB-F9E6FFC6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321293-6F05-7A2D-64A3-772F73AFF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BD8D0-2084-6A52-D1BF-74193744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D16B0-4926-378B-F505-FFDF2F8E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CBE34-0AB1-77B3-F9B2-2866177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D9B4C-80F6-6474-483E-E2A7A1AA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3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33030-6723-5A11-9778-57146CF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F570-7775-1E2E-37BD-A8BFA309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D33DC-1DEF-DC78-3064-37A7A886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203BA-B581-9B44-672D-07327433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7416-5572-9640-3283-A5C22BF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20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B1D10-CBEA-C26C-F2B1-FB0CE02D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F99A91-FA6A-5415-778A-1F2EB676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649B-350D-C471-3774-C9964B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EDA1E-3123-2CF6-F0BF-C680B916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66E0-8AB4-3F94-7C84-BB0AC990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3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DBC77-81E8-EEC3-27A1-71BFB92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B9CFC-FDD5-D099-3892-241AADC2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E2B93-8E27-8B6D-284A-9921463A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F55AA-4831-48A9-27A3-FC94082A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BCC09A-F3A1-0037-DC8F-481BCD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EA67E-D44F-E434-2D01-8645F5B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45175-4260-4A50-11A1-51323408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44704-B206-2108-FE97-5849D330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4F7F51-1AB8-E109-83E5-12BCBC5E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EA971-F982-7506-EBD5-457643C99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A3EC16-C905-D2FE-8028-4BBD0ACF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7C9885-2723-3181-508E-71D5FEA4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F229C1-F7A4-D0AB-65F6-D5FE3285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CAF72-5289-78A1-4A89-10067E08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DD36-7F08-DCC0-50EB-D43243A7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F829ED-BE73-1F57-EAAF-E29D63D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9AA79-AB3E-14FD-49DB-A75AB49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7C141-174B-620A-4648-E0BB0E28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86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C47B5C-4DE6-B03F-B1E3-AB0A3687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C9773-33E9-71FF-76DC-2D78134F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347A43-F85C-3EF0-8DC6-90D4DCC5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E68-7778-4B03-3B21-F0E2FF6F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5228D-3BB3-28AC-60B3-BB075377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A6A1DB-F3F9-0E4D-536D-60685D91F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164E4-1C25-1D91-1C8A-40A8C1EF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9DA72-A7A7-7391-2436-74E89CA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63BED-C174-2F11-9A1B-D38FED80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BB4CB-7183-AC9E-3414-8000146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8ADA8A-41C1-AD30-7E34-BE580E8A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DF8815-C834-B919-BFF7-145A034B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C067C-9BC8-DE0C-BA4C-B6D72405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D573CE-9E6A-FBE7-3EF0-BA5EC56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78BF5-E58D-4694-5BCA-41782461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0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E1A5E6-6CAC-6731-F21F-C168D007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8FDC3-F629-4373-58AE-7995E675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7DD7A-4EE6-E1D5-4309-47F52B26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3C7A6-D878-4731-B268-FB4D4CE44B99}" type="datetimeFigureOut">
              <a:rPr lang="es-CO" smtClean="0"/>
              <a:t>25/01/2026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2CC41-25AF-6EF9-508B-2B779D115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17F6A-AE16-E041-B0D9-E1B1915F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8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D3956-3FDB-8EB0-97E7-AFB5E595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0969996-00D7-F052-FEBB-B6BC361299CA}"/>
              </a:ext>
            </a:extLst>
          </p:cNvPr>
          <p:cNvSpPr txBox="1"/>
          <p:nvPr/>
        </p:nvSpPr>
        <p:spPr>
          <a:xfrm>
            <a:off x="5692461" y="2307405"/>
            <a:ext cx="6375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noProof="0" dirty="0"/>
              <a:t>SEGUIMIENTO AL PLAN DE ACCIÓN </a:t>
            </a:r>
            <a:r>
              <a:rPr lang="es-CO" sz="4400" b="1" dirty="0"/>
              <a:t>TERCER</a:t>
            </a:r>
            <a:r>
              <a:rPr lang="es-CO" sz="4400" b="1" noProof="0" dirty="0"/>
              <a:t> TRIMESTRE 2025</a:t>
            </a:r>
          </a:p>
          <a:p>
            <a:pPr algn="ctr"/>
            <a:endParaRPr lang="es-CO" b="1" noProof="0" dirty="0"/>
          </a:p>
        </p:txBody>
      </p:sp>
    </p:spTree>
    <p:extLst>
      <p:ext uri="{BB962C8B-B14F-4D97-AF65-F5344CB8AC3E}">
        <p14:creationId xmlns:p14="http://schemas.microsoft.com/office/powerpoint/2010/main" val="311902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2B54DC-4BB1-B0B2-6D49-931F931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759E92-2562-DCD9-41D2-3C3CBF57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3279"/>
            <a:ext cx="6210300" cy="726957"/>
          </a:xfrm>
        </p:spPr>
        <p:txBody>
          <a:bodyPr>
            <a:normAutofit/>
          </a:bodyPr>
          <a:lstStyle/>
          <a:p>
            <a:r>
              <a:rPr lang="es-CO" sz="2400" b="1" dirty="0"/>
              <a:t>Cartera Tipo 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833D-B013-19B9-8F84-F8C06BCB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658481"/>
            <a:ext cx="6210300" cy="14249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1600" dirty="0"/>
              <a:t>En el tercer trimestre del año la cartera con calificación C ha variado, En Julio presento un valor de </a:t>
            </a:r>
            <a:r>
              <a:rPr lang="es-MX" sz="1600" b="1" dirty="0"/>
              <a:t>$2.926.617.439 </a:t>
            </a:r>
            <a:r>
              <a:rPr lang="es-MX" sz="1600" dirty="0"/>
              <a:t>en el mes de agosto disminuyo un </a:t>
            </a:r>
            <a:r>
              <a:rPr lang="es-MX" sz="1600" b="1" dirty="0"/>
              <a:t>79,19% </a:t>
            </a:r>
            <a:r>
              <a:rPr lang="es-MX" sz="1600" dirty="0"/>
              <a:t>llegando a </a:t>
            </a:r>
            <a:r>
              <a:rPr lang="es-MX" sz="1600" b="1" dirty="0"/>
              <a:t>$609.075.033 </a:t>
            </a:r>
            <a:r>
              <a:rPr lang="es-MX" sz="1600" dirty="0"/>
              <a:t>y en el mes de septiembre aumento un </a:t>
            </a:r>
            <a:r>
              <a:rPr lang="es-MX" sz="1600" b="1" dirty="0"/>
              <a:t>31,8% </a:t>
            </a:r>
            <a:r>
              <a:rPr lang="es-MX" sz="1600" dirty="0"/>
              <a:t>alcanzando un valor de </a:t>
            </a:r>
            <a:r>
              <a:rPr lang="es-MX" sz="1600" b="1" dirty="0"/>
              <a:t>$802.774.064.</a:t>
            </a:r>
            <a:endParaRPr lang="es-CO" sz="1600" b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C551919-33B5-AEB7-13C4-B1BCBEBC5A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3765735"/>
              </p:ext>
            </p:extLst>
          </p:nvPr>
        </p:nvGraphicFramePr>
        <p:xfrm>
          <a:off x="7236629" y="1348321"/>
          <a:ext cx="4955371" cy="41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71B9C6-AA14-0494-3344-CE48B5AAF468}"/>
              </a:ext>
            </a:extLst>
          </p:cNvPr>
          <p:cNvSpPr txBox="1">
            <a:spLocks/>
          </p:cNvSpPr>
          <p:nvPr/>
        </p:nvSpPr>
        <p:spPr>
          <a:xfrm>
            <a:off x="838200" y="2983222"/>
            <a:ext cx="5715000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F1C13B6-2E1E-90C8-2812-C51309AC5BCF}"/>
              </a:ext>
            </a:extLst>
          </p:cNvPr>
          <p:cNvSpPr txBox="1">
            <a:spLocks/>
          </p:cNvSpPr>
          <p:nvPr/>
        </p:nvSpPr>
        <p:spPr>
          <a:xfrm>
            <a:off x="838199" y="4932008"/>
            <a:ext cx="5714999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3CDE8EF-6F65-57B9-E8B5-AA7E49D0A7AD}"/>
              </a:ext>
            </a:extLst>
          </p:cNvPr>
          <p:cNvSpPr txBox="1">
            <a:spLocks/>
          </p:cNvSpPr>
          <p:nvPr/>
        </p:nvSpPr>
        <p:spPr>
          <a:xfrm>
            <a:off x="838197" y="2224700"/>
            <a:ext cx="6210300" cy="72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Cartera Tipo D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FFD9E06-0CCC-27EF-69DC-42A3599770CB}"/>
              </a:ext>
            </a:extLst>
          </p:cNvPr>
          <p:cNvSpPr txBox="1">
            <a:spLocks/>
          </p:cNvSpPr>
          <p:nvPr/>
        </p:nvSpPr>
        <p:spPr>
          <a:xfrm>
            <a:off x="838197" y="2806544"/>
            <a:ext cx="6210300" cy="142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 dirty="0"/>
              <a:t>En el segundo trimestre del año la cartera con calificación D ha variado</a:t>
            </a:r>
            <a:r>
              <a:rPr lang="es-MX" sz="1600" b="1" dirty="0"/>
              <a:t>, </a:t>
            </a:r>
            <a:r>
              <a:rPr lang="es-MX" sz="1600" dirty="0"/>
              <a:t>en </a:t>
            </a:r>
            <a:r>
              <a:rPr lang="es-CO" sz="1600" dirty="0"/>
              <a:t>Julio presento un valor de </a:t>
            </a:r>
            <a:r>
              <a:rPr lang="es-CO" sz="1600" b="1" dirty="0"/>
              <a:t>$545.506.543 </a:t>
            </a:r>
            <a:r>
              <a:rPr lang="es-CO" sz="1600" dirty="0"/>
              <a:t>en el mes de Agosto aumento un </a:t>
            </a:r>
            <a:r>
              <a:rPr lang="es-CO" sz="1600" b="1" dirty="0"/>
              <a:t>285.4% </a:t>
            </a:r>
            <a:r>
              <a:rPr lang="es-CO" sz="1600" dirty="0"/>
              <a:t>llegando a un valor de </a:t>
            </a:r>
            <a:r>
              <a:rPr lang="es-CO" sz="1600" b="1" dirty="0"/>
              <a:t>$2.102.404.656 </a:t>
            </a:r>
            <a:r>
              <a:rPr lang="es-CO" sz="1600" dirty="0"/>
              <a:t>y en el mes de Septiembre aumento un </a:t>
            </a:r>
            <a:r>
              <a:rPr lang="es-CO" sz="1600" b="1" dirty="0"/>
              <a:t>2,77% </a:t>
            </a:r>
            <a:r>
              <a:rPr lang="es-CO" sz="1600" dirty="0"/>
              <a:t>alcanzando un valor de </a:t>
            </a:r>
            <a:r>
              <a:rPr lang="es-CO" sz="1600" b="1" dirty="0"/>
              <a:t>$2.160.562.615.</a:t>
            </a:r>
          </a:p>
          <a:p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7FC28C8-5DA3-043D-43C4-AB199812B490}"/>
              </a:ext>
            </a:extLst>
          </p:cNvPr>
          <p:cNvSpPr txBox="1">
            <a:spLocks/>
          </p:cNvSpPr>
          <p:nvPr/>
        </p:nvSpPr>
        <p:spPr>
          <a:xfrm>
            <a:off x="838197" y="4235099"/>
            <a:ext cx="6210300" cy="63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Cartera Tipo E 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A0C10D9-25EA-71C2-CE4F-34FF78ACFBFA}"/>
              </a:ext>
            </a:extLst>
          </p:cNvPr>
          <p:cNvSpPr txBox="1">
            <a:spLocks/>
          </p:cNvSpPr>
          <p:nvPr/>
        </p:nvSpPr>
        <p:spPr>
          <a:xfrm>
            <a:off x="838197" y="4774548"/>
            <a:ext cx="6343463" cy="16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 dirty="0"/>
              <a:t>En el segundo trimestre del año la cartera con calificación D ha variado</a:t>
            </a:r>
            <a:r>
              <a:rPr lang="es-MX" sz="1600" b="1" dirty="0"/>
              <a:t>, </a:t>
            </a:r>
            <a:r>
              <a:rPr lang="es-MX" sz="1600" dirty="0"/>
              <a:t>en Julio presento un valor de </a:t>
            </a:r>
            <a:r>
              <a:rPr lang="es-MX" sz="1600" b="1" dirty="0"/>
              <a:t>$4.791.725.039 </a:t>
            </a:r>
            <a:r>
              <a:rPr lang="es-MX" sz="1600" dirty="0"/>
              <a:t>en el mes de Agosto aumento un </a:t>
            </a:r>
            <a:r>
              <a:rPr lang="es-MX" sz="1600" b="1" dirty="0"/>
              <a:t>1,22% </a:t>
            </a:r>
            <a:r>
              <a:rPr lang="es-MX" sz="1600" dirty="0"/>
              <a:t>llegando a un valor de </a:t>
            </a:r>
            <a:r>
              <a:rPr lang="es-MX" sz="1600" b="1" dirty="0"/>
              <a:t>$4.850.091.365 </a:t>
            </a:r>
            <a:r>
              <a:rPr lang="es-MX" sz="1600" dirty="0"/>
              <a:t>y en el mes de Septiembre disminuyo un </a:t>
            </a:r>
            <a:r>
              <a:rPr lang="es-MX" sz="1600" b="1" dirty="0"/>
              <a:t>0,36% </a:t>
            </a:r>
            <a:r>
              <a:rPr lang="es-MX" sz="1600" dirty="0"/>
              <a:t>llegando a un valor de </a:t>
            </a:r>
            <a:r>
              <a:rPr lang="es-MX" sz="1600" b="1" dirty="0"/>
              <a:t>$4.832.745.484.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439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8E191-189B-7269-D558-E7CF7EF7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7D801-B29F-46DB-62EC-44242D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59"/>
            <a:ext cx="4539435" cy="758532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AUDITORIA DE REVISIÓN – CERTIFICACIÓN ISO9001:2015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65F49-71EF-983C-16F2-22BDD051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967"/>
            <a:ext cx="5181600" cy="2137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La auditoria por parte de ICONTEC fue realizada en sitio los días 02 y 03 de septiembre, como resultado de la auditoria no se encontraron inconformidades o hallazgos en el sistema de gestión, por lo cual el auditor líder de ICONTEC recomendó mantener la certificación al Instituto, cumpliendo </a:t>
            </a:r>
            <a:r>
              <a:rPr lang="es-MX" sz="2400" dirty="0" err="1"/>
              <a:t>asi</a:t>
            </a:r>
            <a:r>
              <a:rPr lang="es-MX" sz="2400" dirty="0"/>
              <a:t>, con la meta estipulada para el año 2025</a:t>
            </a:r>
            <a:endParaRPr lang="es-CO" sz="24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24AA7FE-7E3C-C687-82D4-9AC7FFC14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19250"/>
            <a:ext cx="5766859" cy="4325144"/>
          </a:xfrm>
        </p:spPr>
      </p:pic>
    </p:spTree>
    <p:extLst>
      <p:ext uri="{BB962C8B-B14F-4D97-AF65-F5344CB8AC3E}">
        <p14:creationId xmlns:p14="http://schemas.microsoft.com/office/powerpoint/2010/main" val="274829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FCD6CC-795D-32F3-03A9-812C1AB9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8CC1B2-673D-30BA-3D6A-408FD812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844"/>
            <a:ext cx="5038817" cy="929243"/>
          </a:xfrm>
        </p:spPr>
        <p:txBody>
          <a:bodyPr>
            <a:normAutofit/>
          </a:bodyPr>
          <a:lstStyle/>
          <a:p>
            <a:r>
              <a:rPr lang="es-CO" sz="2800" b="1" dirty="0"/>
              <a:t>Respuestas y Tramites PQRSDF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A54FF-5F45-6C36-294B-672296BB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1257"/>
            <a:ext cx="5181600" cy="37561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En el tercer trimestre del año se recibieron un total de 149 PQRSDF de las cuales se les dio respuesta de forma oportuna a 84, y se presentaron retrasos en 65.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Es oportuno aclarar que 9 fueron catalogados como derechos de petición y de estos 9 se les dio respuesta oportuna a 8</a:t>
            </a:r>
            <a:endParaRPr lang="es-CO" sz="24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F3CA95-B1DE-C5B1-6AF4-DE063FAB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4" y="1718461"/>
            <a:ext cx="3421078" cy="3421078"/>
          </a:xfrm>
        </p:spPr>
      </p:pic>
    </p:spTree>
    <p:extLst>
      <p:ext uri="{BB962C8B-B14F-4D97-AF65-F5344CB8AC3E}">
        <p14:creationId xmlns:p14="http://schemas.microsoft.com/office/powerpoint/2010/main" val="336597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906614-CABF-633B-C298-89D9C937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DE7A-4F6F-CF80-44F5-8042BF89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509714"/>
            <a:ext cx="9515475" cy="92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1A174F0-2518-717D-63E8-273C34F8D32A}"/>
              </a:ext>
            </a:extLst>
          </p:cNvPr>
          <p:cNvSpPr txBox="1">
            <a:spLocks/>
          </p:cNvSpPr>
          <p:nvPr/>
        </p:nvSpPr>
        <p:spPr>
          <a:xfrm>
            <a:off x="695325" y="1973264"/>
            <a:ext cx="5181600" cy="3294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solidFill>
                  <a:srgbClr val="000000"/>
                </a:solidFill>
              </a:rPr>
              <a:t>En el tercer trimestre del año se logro capacitar a los funcionarios y contratistas de </a:t>
            </a:r>
            <a:r>
              <a:rPr lang="es-MX" sz="2000" dirty="0" err="1">
                <a:solidFill>
                  <a:srgbClr val="000000"/>
                </a:solidFill>
              </a:rPr>
              <a:t>Ifinorte</a:t>
            </a:r>
            <a:r>
              <a:rPr lang="es-MX" sz="2000" dirty="0">
                <a:solidFill>
                  <a:srgbClr val="000000"/>
                </a:solidFill>
              </a:rPr>
              <a:t> en diez (10 ) temas incluidos en el PIC, con el fin de fortalecer sus conocimientos y habilidades en temas relevantes del fortalecimiento del Talento Humano del Instituto. Logrando avanzar este trimestre en un 31% del PIC, alcanzando un total del </a:t>
            </a:r>
            <a:r>
              <a:rPr lang="es-MX" sz="2000" b="1" dirty="0">
                <a:solidFill>
                  <a:srgbClr val="000000"/>
                </a:solidFill>
              </a:rPr>
              <a:t>65,52%</a:t>
            </a:r>
            <a:r>
              <a:rPr lang="es-MX" sz="2000" dirty="0">
                <a:solidFill>
                  <a:srgbClr val="000000"/>
                </a:solidFill>
              </a:rPr>
              <a:t> de las capacitaciones estipuladas para todo el año.</a:t>
            </a:r>
            <a:endParaRPr lang="es-CO" sz="200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C82C3EE-5B5F-CA12-B73B-9B58402D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2813"/>
            <a:ext cx="5991225" cy="779463"/>
          </a:xfrm>
        </p:spPr>
        <p:txBody>
          <a:bodyPr>
            <a:noAutofit/>
          </a:bodyPr>
          <a:lstStyle/>
          <a:p>
            <a:r>
              <a:rPr lang="es-CO" sz="2800" b="1" dirty="0"/>
              <a:t>Plan Institucional de Capacitación PIC</a:t>
            </a:r>
            <a:endParaRPr lang="es-CO" sz="28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E999FF6-F083-335F-7BBA-FC46FD35D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3" y="138896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402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5D0281-E8AA-57BF-6679-0AB95BED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96E53A-0342-334D-11AB-ADE53FD1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10800"/>
            <a:ext cx="4408503" cy="987780"/>
          </a:xfrm>
        </p:spPr>
        <p:txBody>
          <a:bodyPr>
            <a:normAutofit/>
          </a:bodyPr>
          <a:lstStyle/>
          <a:p>
            <a:r>
              <a:rPr lang="es-CO" sz="3200" b="1" noProof="0" dirty="0"/>
              <a:t>Capitalización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F8ADC-EA9A-FB35-4F98-A568B3D8D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370030"/>
            <a:ext cx="5181600" cy="2897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En el tercer trimestre del año se logro capitalizar un total de </a:t>
            </a:r>
            <a:r>
              <a:rPr lang="es-MX" sz="2000" b="1" dirty="0"/>
              <a:t>$880´675137,85 </a:t>
            </a:r>
            <a:r>
              <a:rPr lang="es-MX" sz="2000" dirty="0"/>
              <a:t>por concepto de rendimientos financieros.</a:t>
            </a:r>
          </a:p>
          <a:p>
            <a:pPr marL="0" indent="0" algn="just">
              <a:buNone/>
            </a:pPr>
            <a:r>
              <a:rPr lang="es-MX" sz="2000" dirty="0"/>
              <a:t>Contribuyendo este tercer trimestre en un </a:t>
            </a:r>
            <a:r>
              <a:rPr lang="es-MX" sz="2000" b="1" dirty="0"/>
              <a:t>11%</a:t>
            </a:r>
            <a:r>
              <a:rPr lang="es-MX" sz="2000" dirty="0"/>
              <a:t> de la meta propuesta para el año y alcanzando a </a:t>
            </a:r>
            <a:r>
              <a:rPr lang="es-MX" sz="2000" b="1" dirty="0"/>
              <a:t>corte del tercer trimestre del año</a:t>
            </a:r>
            <a:r>
              <a:rPr lang="es-MX" sz="2000" dirty="0"/>
              <a:t> un </a:t>
            </a:r>
            <a:r>
              <a:rPr lang="es-MX" sz="2000" b="1" dirty="0"/>
              <a:t>87,1%</a:t>
            </a:r>
            <a:r>
              <a:rPr lang="es-MX" sz="2000" dirty="0"/>
              <a:t> de la meta estipulada.</a:t>
            </a:r>
            <a:endParaRPr lang="es-CO" sz="2000" noProof="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5100517-8B77-33C1-F777-CD42458D87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302348"/>
              </p:ext>
            </p:extLst>
          </p:nvPr>
        </p:nvGraphicFramePr>
        <p:xfrm>
          <a:off x="6172200" y="1210800"/>
          <a:ext cx="5685255" cy="477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5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1083-82D3-201C-80A2-9E0C9206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24"/>
            <a:ext cx="6113016" cy="948770"/>
          </a:xfrm>
        </p:spPr>
        <p:txBody>
          <a:bodyPr>
            <a:normAutofit/>
          </a:bodyPr>
          <a:lstStyle/>
          <a:p>
            <a:r>
              <a:rPr lang="es-CO" sz="2800" b="1" dirty="0"/>
              <a:t>Gestión Comercial y Plan de Mercadeo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66C90-B32F-91CE-5C5B-39D9BA0F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5424"/>
            <a:ext cx="5606988" cy="382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/>
              <a:t>En el tercer trimestre del año en cumplimiento con el Plan de Mercadeo del Instituto, el equipo en cabeza de la Gerente General ha logrado visitar y otorgar créditos a municipios como: Villa del Rosario y Bochalema.</a:t>
            </a:r>
          </a:p>
          <a:p>
            <a:pPr marL="0" indent="0" algn="just">
              <a:buNone/>
            </a:pPr>
            <a:r>
              <a:rPr lang="es-CO" sz="2400" dirty="0"/>
              <a:t>Así mismo continua fortaleciendo su imagen institucional mediante redes sociales y medios de comunicación.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2E62F8E-486A-0EB1-BB67-B7B7E5B60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2325" y="1985424"/>
            <a:ext cx="4418052" cy="33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E10FAF-404A-E3B6-902E-3008C599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FFA9F2-768F-9177-3543-DD9C9F5E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Cesión de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5C394-213C-5C06-9278-1CD1035D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6676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1700" dirty="0"/>
              <a:t>En el tercer trimestre del año se lograron colocar créditos en la línea de Cesión de Derechos por un valor de $5.798.313.416,5 lo que corresponde a un 28,99% de la meta para el año y logrando alcanzar un total de colocación de $7.800.392.653,5 lo que corresponde a un 39% de la meta estipulada para el año.</a:t>
            </a:r>
            <a:endParaRPr lang="es-CO" b="1" noProof="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E939D99-FD60-4EEF-19A3-F653A1D7D9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5943353"/>
              </p:ext>
            </p:extLst>
          </p:nvPr>
        </p:nvGraphicFramePr>
        <p:xfrm>
          <a:off x="6172199" y="3519171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4C94B48-E477-C79D-CF56-DF039E4F139F}"/>
              </a:ext>
            </a:extLst>
          </p:cNvPr>
          <p:cNvSpPr txBox="1">
            <a:spLocks/>
          </p:cNvSpPr>
          <p:nvPr/>
        </p:nvSpPr>
        <p:spPr>
          <a:xfrm>
            <a:off x="838200" y="34387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de Libranza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3FE951-1776-C318-4F0C-C1F2044B9A24}"/>
              </a:ext>
            </a:extLst>
          </p:cNvPr>
          <p:cNvSpPr txBox="1">
            <a:spLocks/>
          </p:cNvSpPr>
          <p:nvPr/>
        </p:nvSpPr>
        <p:spPr>
          <a:xfrm>
            <a:off x="838200" y="4309220"/>
            <a:ext cx="5181600" cy="182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/>
              <a:t>En el tercer trimestre del año se lograron colocar en créditos de libranza un total de $486.573.624 lo que corresponde al 97,31 de la meta estipulada para el año, logrando alcanzar </a:t>
            </a:r>
            <a:r>
              <a:rPr lang="es-MX" sz="1700" dirty="0" err="1"/>
              <a:t>asi</a:t>
            </a:r>
            <a:r>
              <a:rPr lang="es-MX" sz="1700" dirty="0"/>
              <a:t> una colocación total en el </a:t>
            </a:r>
            <a:r>
              <a:rPr lang="es-MX" sz="1700" dirty="0" err="1"/>
              <a:t>trancurso</a:t>
            </a:r>
            <a:r>
              <a:rPr lang="es-MX" sz="1700" dirty="0"/>
              <a:t> del año de $877.573.624, superando la meta esperada para todo el año en un 175,51%</a:t>
            </a:r>
            <a:endParaRPr lang="es-CO" sz="1700" b="1" noProof="0" dirty="0"/>
          </a:p>
        </p:txBody>
      </p:sp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7C463D3A-D09B-8AB2-61C8-70219917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390999"/>
              </p:ext>
            </p:extLst>
          </p:nvPr>
        </p:nvGraphicFramePr>
        <p:xfrm>
          <a:off x="6172199" y="794544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09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5F97-60FB-ABA2-8BEE-6846218E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92CB49-9001-A6B1-3057-B65DA7AC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8F65DC-E0C6-D835-B638-01C49EFA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</a:t>
            </a:r>
            <a:r>
              <a:rPr lang="es-CO" sz="2800" b="1" dirty="0"/>
              <a:t>Fomento</a:t>
            </a:r>
            <a:endParaRPr lang="es-CO" sz="2800" b="1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54DA6-A484-4FDC-70BB-9055D124C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667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En el tercer Trimestre del año se coloco un crédito por $2.000.000.000 a la COOPERATIVA COOPFUTURO, la cual otorga créditos a estudiantes nortesantandereanos y a emprendedores, lo cual corresponde a un 20% de la meta total del año.</a:t>
            </a:r>
            <a:endParaRPr lang="es-CO" sz="2000" b="1" noProof="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CCD9A56-C2AA-EAF8-9FF0-2FFA76961785}"/>
              </a:ext>
            </a:extLst>
          </p:cNvPr>
          <p:cNvSpPr txBox="1">
            <a:spLocks/>
          </p:cNvSpPr>
          <p:nvPr/>
        </p:nvSpPr>
        <p:spPr>
          <a:xfrm>
            <a:off x="838200" y="36673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Educativos a Operadores sin Experiencia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8E0E6F-FFBD-5659-0527-D998AFAEB7D6}"/>
              </a:ext>
            </a:extLst>
          </p:cNvPr>
          <p:cNvSpPr txBox="1">
            <a:spLocks/>
          </p:cNvSpPr>
          <p:nvPr/>
        </p:nvSpPr>
        <p:spPr>
          <a:xfrm>
            <a:off x="838200" y="4471145"/>
            <a:ext cx="5181600" cy="182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/>
              <a:t>En el tercer trimestre del año se colocaron $300.000.000 en microcréditos o créditos educativos a operados con experiencia, lo que constituye un 12% del total de la meta del año.</a:t>
            </a:r>
            <a:endParaRPr lang="es-CO" sz="2000" b="1" noProof="0" dirty="0"/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5D69AF17-F0CD-D80D-97AD-2566EA60BC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0142074"/>
              </p:ext>
            </p:extLst>
          </p:nvPr>
        </p:nvGraphicFramePr>
        <p:xfrm>
          <a:off x="8112161" y="716480"/>
          <a:ext cx="3241639" cy="272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9B84198-01BD-B5EC-4040-E3D1416CA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3709"/>
              </p:ext>
            </p:extLst>
          </p:nvPr>
        </p:nvGraphicFramePr>
        <p:xfrm>
          <a:off x="7862117" y="3438703"/>
          <a:ext cx="3741725" cy="24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53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7ACAC5-ED1D-D197-C1FE-B41F4965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D54802-669E-B1FD-CD96-246B77B6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1477"/>
            <a:ext cx="8277225" cy="849344"/>
          </a:xfrm>
        </p:spPr>
        <p:txBody>
          <a:bodyPr>
            <a:noAutofit/>
          </a:bodyPr>
          <a:lstStyle/>
          <a:p>
            <a:r>
              <a:rPr lang="es-CO" sz="2800" b="1" noProof="0" dirty="0"/>
              <a:t>Calidad de Cartera (Cartera en Mora/Total de Cartera)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2C4B8-5150-2D32-AA6F-B7B07CE1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49" y="1310821"/>
            <a:ext cx="5181600" cy="5003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El índice de Calidad de Cartera en el </a:t>
            </a:r>
            <a:r>
              <a:rPr lang="es-MX" sz="1800" dirty="0">
                <a:solidFill>
                  <a:srgbClr val="000000"/>
                </a:solidFill>
              </a:rPr>
              <a:t>Tercer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MX" sz="1800" dirty="0">
                <a:solidFill>
                  <a:srgbClr val="000000"/>
                </a:solidFill>
              </a:rPr>
              <a:t>T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rimestre del año nos refleja los siguientes porcentajes: </a:t>
            </a:r>
          </a:p>
          <a:p>
            <a:pPr marL="0" indent="0" algn="just"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Julio con un </a:t>
            </a:r>
            <a:r>
              <a:rPr lang="es-MX" sz="1800" b="1" dirty="0">
                <a:solidFill>
                  <a:srgbClr val="000000"/>
                </a:solidFill>
              </a:rPr>
              <a:t>18,53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Agosto con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24,24%</a:t>
            </a:r>
            <a:r>
              <a:rPr lang="es-MX" sz="1800" b="1" dirty="0">
                <a:solidFill>
                  <a:srgbClr val="000000"/>
                </a:solidFill>
              </a:rPr>
              <a:t>                          </a:t>
            </a:r>
            <a:r>
              <a:rPr lang="es-MX" sz="3200" b="1" dirty="0">
                <a:solidFill>
                  <a:srgbClr val="000000"/>
                </a:solidFill>
              </a:rPr>
              <a:t>2025</a:t>
            </a: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Septiembre con un 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24,24%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Mostrando un comportamiento balanceado en comparación con el mismo periodo del año anterior: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Julio con un </a:t>
            </a:r>
            <a:r>
              <a:rPr lang="es-MX" sz="1800" b="1" dirty="0">
                <a:solidFill>
                  <a:srgbClr val="000000"/>
                </a:solidFill>
              </a:rPr>
              <a:t>25,03%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Agosto con un </a:t>
            </a:r>
            <a:r>
              <a:rPr lang="es-MX" sz="1800" b="1" dirty="0">
                <a:solidFill>
                  <a:srgbClr val="000000"/>
                </a:solidFill>
              </a:rPr>
              <a:t>23,49%                    </a:t>
            </a:r>
            <a:r>
              <a:rPr lang="es-MX" sz="3200" b="1" dirty="0">
                <a:solidFill>
                  <a:srgbClr val="000000"/>
                </a:solidFill>
              </a:rPr>
              <a:t>2024</a:t>
            </a: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Septiembre con un </a:t>
            </a:r>
            <a:r>
              <a:rPr lang="es-MX" sz="1800" b="1" dirty="0">
                <a:solidFill>
                  <a:srgbClr val="000000"/>
                </a:solidFill>
              </a:rPr>
              <a:t>23,61%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Se viene realizando gestión de cobro coactivo y logrando acuerdos de pago con los que se espera disminuir estos porcentajes.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</a:rPr>
              <a:t> </a:t>
            </a: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CA27F43-7695-5BCE-0E3F-EB1933EBD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7368751"/>
              </p:ext>
            </p:extLst>
          </p:nvPr>
        </p:nvGraphicFramePr>
        <p:xfrm>
          <a:off x="6524625" y="1310821"/>
          <a:ext cx="5530476" cy="462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378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830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de Office</vt:lpstr>
      <vt:lpstr>Presentación de PowerPoint</vt:lpstr>
      <vt:lpstr>AUDITORIA DE REVISIÓN – CERTIFICACIÓN ISO9001:2015</vt:lpstr>
      <vt:lpstr>Respuestas y Tramites PQRSDF</vt:lpstr>
      <vt:lpstr>Plan Institucional de Capacitación PIC</vt:lpstr>
      <vt:lpstr>Capitalización</vt:lpstr>
      <vt:lpstr>Gestión Comercial y Plan de Mercadeo</vt:lpstr>
      <vt:lpstr>Créditos de Cesión de Derechos</vt:lpstr>
      <vt:lpstr>Créditos de Fomento</vt:lpstr>
      <vt:lpstr>Calidad de Cartera (Cartera en Mora/Total de Cartera)</vt:lpstr>
      <vt:lpstr>Cartera Tipo 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SEGURIDAD Y SALUD EN EL TRABAJO</dc:title>
  <dc:creator>ADELA</dc:creator>
  <cp:lastModifiedBy>William</cp:lastModifiedBy>
  <cp:revision>81</cp:revision>
  <dcterms:created xsi:type="dcterms:W3CDTF">2021-10-26T20:07:21Z</dcterms:created>
  <dcterms:modified xsi:type="dcterms:W3CDTF">2026-01-25T18:18:38Z</dcterms:modified>
</cp:coreProperties>
</file>