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31"/>
  </p:notesMasterIdLst>
  <p:sldIdLst>
    <p:sldId id="256" r:id="rId2"/>
    <p:sldId id="1554" r:id="rId3"/>
    <p:sldId id="1571" r:id="rId4"/>
    <p:sldId id="1575" r:id="rId5"/>
    <p:sldId id="1569" r:id="rId6"/>
    <p:sldId id="1567" r:id="rId7"/>
    <p:sldId id="1555" r:id="rId8"/>
    <p:sldId id="1572" r:id="rId9"/>
    <p:sldId id="1581" r:id="rId10"/>
    <p:sldId id="1580" r:id="rId11"/>
    <p:sldId id="1573" r:id="rId12"/>
    <p:sldId id="1574" r:id="rId13"/>
    <p:sldId id="1579" r:id="rId14"/>
    <p:sldId id="1576" r:id="rId15"/>
    <p:sldId id="1578" r:id="rId16"/>
    <p:sldId id="1557" r:id="rId17"/>
    <p:sldId id="1558" r:id="rId18"/>
    <p:sldId id="1560" r:id="rId19"/>
    <p:sldId id="1577" r:id="rId20"/>
    <p:sldId id="1582" r:id="rId21"/>
    <p:sldId id="1570" r:id="rId22"/>
    <p:sldId id="1561" r:id="rId23"/>
    <p:sldId id="1565" r:id="rId24"/>
    <p:sldId id="1583" r:id="rId25"/>
    <p:sldId id="1562" r:id="rId26"/>
    <p:sldId id="1584" r:id="rId27"/>
    <p:sldId id="1563" r:id="rId28"/>
    <p:sldId id="1585" r:id="rId29"/>
    <p:sldId id="1586" r:id="rId3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" initials="W" lastIdx="1" clrIdx="0">
    <p:extLst>
      <p:ext uri="{19B8F6BF-5375-455C-9EA6-DF929625EA0E}">
        <p15:presenceInfo xmlns:p15="http://schemas.microsoft.com/office/powerpoint/2012/main" userId="Willi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3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William\Desktop\Calidad%202024%20IFINORTE\Planeaci&#243;n%202025\PUI%202025\PEI-FO-04%20Plan%20de%20Acci&#243;n%20Ifinorte%202025%20(SEGUIMIENTO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noProof="0" dirty="0"/>
              <a:t>CAPITALIZACIÓN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22349803149606295"/>
          <c:y val="0.17171296296296298"/>
          <c:w val="0.74039085739282595"/>
          <c:h val="0.72088764946048411"/>
        </c:manualLayout>
      </c:layout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Hoja2!$D$13:$D$14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Hoja2!$E$13:$E$14</c:f>
              <c:numCache>
                <c:formatCode>_-"$"\ * #,##0.00_-;\-"$"\ * #,##0.00_-;_-"$"\ * "-"_-;_-@_-</c:formatCode>
                <c:ptCount val="2"/>
                <c:pt idx="0">
                  <c:v>4178611975.4000001</c:v>
                </c:pt>
                <c:pt idx="1">
                  <c:v>7228998717.3900003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48-49BF-AC5A-FCDC72ADE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0691327"/>
        <c:axId val="1220696607"/>
      </c:lineChart>
      <c:catAx>
        <c:axId val="1220691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20696607"/>
        <c:crosses val="autoZero"/>
        <c:auto val="1"/>
        <c:lblAlgn val="ctr"/>
        <c:lblOffset val="100"/>
        <c:noMultiLvlLbl val="0"/>
      </c:catAx>
      <c:valAx>
        <c:axId val="1220696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&quot;$&quot;\ * #,##0.00_-;\-&quot;$&quot;\ * #,##0.00_-;_-&quot;$&quot;\ * &quot;-&quot;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20691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Fomento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1er Trimestre</c:v>
                </c:pt>
                <c:pt idx="1">
                  <c:v>2do Trimestre</c:v>
                </c:pt>
                <c:pt idx="2">
                  <c:v>3er Trimestre</c:v>
                </c:pt>
                <c:pt idx="3">
                  <c:v>4to Trimestre</c:v>
                </c:pt>
              </c:strCache>
            </c:strRef>
          </c:cat>
          <c:val>
            <c:numRef>
              <c:f>Hoja1!$B$2:$B$5</c:f>
              <c:numCache>
                <c:formatCode>_("$"* #,##0_);_("$"* \(#,##0\);_("$"* "-"_);_(@_)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2000000000</c:v>
                </c:pt>
                <c:pt idx="3" formatCode="&quot;$&quot;#,##0_);[Red]\(&quot;$&quot;#,##0\)">
                  <c:v>28400000000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5D-4231-8A8E-979CF2F088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88495504"/>
        <c:axId val="1688486384"/>
      </c:barChart>
      <c:catAx>
        <c:axId val="168849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88486384"/>
        <c:crosses val="autoZero"/>
        <c:auto val="1"/>
        <c:lblAlgn val="ctr"/>
        <c:lblOffset val="100"/>
        <c:noMultiLvlLbl val="0"/>
      </c:catAx>
      <c:valAx>
        <c:axId val="1688486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8849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Créditos Educativos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1er Trimestre</c:v>
                </c:pt>
                <c:pt idx="1">
                  <c:v>2do Trimestre</c:v>
                </c:pt>
                <c:pt idx="2">
                  <c:v>3er Trimestre</c:v>
                </c:pt>
                <c:pt idx="3">
                  <c:v>4to Trimestre</c:v>
                </c:pt>
              </c:strCache>
            </c:strRef>
          </c:cat>
          <c:val>
            <c:numRef>
              <c:f>Hoja1!$B$2:$B$5</c:f>
              <c:numCache>
                <c:formatCode>_("$"* #,##0_);_("$"* \(#,##0\);_("$"* "-"_);_(@_)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300000000</c:v>
                </c:pt>
                <c:pt idx="3" formatCode="&quot;$&quot;#,##0_);[Red]\(&quot;$&quot;#,##0\)">
                  <c:v>2300000000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5A-47A1-B3FE-F52F10010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8510864"/>
        <c:axId val="1688504144"/>
      </c:barChart>
      <c:catAx>
        <c:axId val="168851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88504144"/>
        <c:crosses val="autoZero"/>
        <c:auto val="1"/>
        <c:lblAlgn val="ctr"/>
        <c:lblOffset val="100"/>
        <c:noMultiLvlLbl val="0"/>
      </c:catAx>
      <c:valAx>
        <c:axId val="1688504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88510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862" b="0" i="0" u="none" strike="noStrike" baseline="0" noProof="0" dirty="0">
                <a:solidFill>
                  <a:prstClr val="black">
                    <a:lumMod val="65000"/>
                    <a:lumOff val="35000"/>
                  </a:prstClr>
                </a:solidFill>
                <a:latin typeface="Aptos" panose="02110004020202020204"/>
              </a:rPr>
              <a:t>Créditos de Libranza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3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 formatCode="&quot;$&quot;#,##0_);[Red]\(&quot;$&quot;#,##0\)">
                  <c:v>170000000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96-473C-9118-2E4ECF192C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"/>
        <c:axId val="21034671"/>
        <c:axId val="21053871"/>
      </c:barChart>
      <c:catAx>
        <c:axId val="210346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053871"/>
        <c:crosses val="autoZero"/>
        <c:auto val="1"/>
        <c:lblAlgn val="ctr"/>
        <c:lblOffset val="100"/>
        <c:noMultiLvlLbl val="0"/>
      </c:catAx>
      <c:valAx>
        <c:axId val="2105387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034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862" b="0" i="0" u="none" strike="noStrike" baseline="0" noProof="0" dirty="0">
                <a:solidFill>
                  <a:prstClr val="black">
                    <a:lumMod val="65000"/>
                    <a:lumOff val="35000"/>
                  </a:prstClr>
                </a:solidFill>
                <a:latin typeface="Aptos" panose="02110004020202020204"/>
              </a:rPr>
              <a:t>Cesión de Derechos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1er Trimestre</c:v>
                </c:pt>
                <c:pt idx="1">
                  <c:v>2do Trimestre</c:v>
                </c:pt>
                <c:pt idx="2">
                  <c:v>3er Trimestre</c:v>
                </c:pt>
                <c:pt idx="3">
                  <c:v>4to Trimestre</c:v>
                </c:pt>
              </c:strCache>
            </c:strRef>
          </c:cat>
          <c:val>
            <c:numRef>
              <c:f>Hoja1!$B$2:$B$5</c:f>
              <c:numCache>
                <c:formatCode>"$"#,##0_);[Red]\("$"#,##0\)</c:formatCode>
                <c:ptCount val="4"/>
                <c:pt idx="0">
                  <c:v>370072237</c:v>
                </c:pt>
                <c:pt idx="1">
                  <c:v>1632007000</c:v>
                </c:pt>
                <c:pt idx="2">
                  <c:v>5798313416.5</c:v>
                </c:pt>
                <c:pt idx="3">
                  <c:v>16061567601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2E-4963-931E-648E943866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"/>
        <c:axId val="21034671"/>
        <c:axId val="21053871"/>
      </c:barChart>
      <c:catAx>
        <c:axId val="210346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053871"/>
        <c:crosses val="autoZero"/>
        <c:auto val="1"/>
        <c:lblAlgn val="ctr"/>
        <c:lblOffset val="100"/>
        <c:noMultiLvlLbl val="0"/>
      </c:catAx>
      <c:valAx>
        <c:axId val="2105387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crossAx val="21034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noProof="0" dirty="0"/>
              <a:t>Índice</a:t>
            </a:r>
            <a:r>
              <a:rPr lang="es-CO" baseline="0" noProof="0" dirty="0"/>
              <a:t> de Calidad de Cartera</a:t>
            </a:r>
            <a:endParaRPr lang="es-CO" noProof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 Trimestre 2025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Hoja1!$A$2:$A$13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 </c:v>
                </c:pt>
                <c:pt idx="11">
                  <c:v>Diciembre</c:v>
                </c:pt>
              </c:strCache>
            </c:strRef>
          </c:cat>
          <c:val>
            <c:numRef>
              <c:f>Hoja1!$B$2:$B$13</c:f>
              <c:numCache>
                <c:formatCode>0.00%</c:formatCode>
                <c:ptCount val="12"/>
                <c:pt idx="0">
                  <c:v>0.14799999999999999</c:v>
                </c:pt>
                <c:pt idx="1">
                  <c:v>0.18740000000000001</c:v>
                </c:pt>
                <c:pt idx="2">
                  <c:v>0.15670000000000001</c:v>
                </c:pt>
                <c:pt idx="3">
                  <c:v>0.18410000000000001</c:v>
                </c:pt>
                <c:pt idx="4">
                  <c:v>0.16869999999999999</c:v>
                </c:pt>
                <c:pt idx="5">
                  <c:v>0.1784</c:v>
                </c:pt>
                <c:pt idx="6">
                  <c:v>0.18529999999999999</c:v>
                </c:pt>
                <c:pt idx="7">
                  <c:v>0.2424</c:v>
                </c:pt>
                <c:pt idx="8">
                  <c:v>0.2424</c:v>
                </c:pt>
                <c:pt idx="9">
                  <c:v>0.23050000000000001</c:v>
                </c:pt>
                <c:pt idx="10">
                  <c:v>0.13750000000000001</c:v>
                </c:pt>
                <c:pt idx="11">
                  <c:v>0.11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39-4E36-ADDC-D65D938BA4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04911"/>
        <c:axId val="20998191"/>
      </c:lineChart>
      <c:catAx>
        <c:axId val="21004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998191"/>
        <c:crosses val="autoZero"/>
        <c:auto val="1"/>
        <c:lblAlgn val="ctr"/>
        <c:lblOffset val="100"/>
        <c:noMultiLvlLbl val="0"/>
      </c:catAx>
      <c:valAx>
        <c:axId val="20998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004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noProof="0" dirty="0"/>
              <a:t>Cartera</a:t>
            </a:r>
            <a:r>
              <a:rPr lang="es-CO" baseline="0" noProof="0" dirty="0"/>
              <a:t> Tipo C,D,E</a:t>
            </a:r>
            <a:endParaRPr lang="es-CO" noProof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Tipo 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Hoja1!$A$2:$A$3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Hoja1!$B$2:$B$3</c:f>
              <c:numCache>
                <c:formatCode>"$"#,##0.00_);[Red]\("$"#,##0.00\)</c:formatCode>
                <c:ptCount val="2"/>
                <c:pt idx="0" formatCode="#,##0.00">
                  <c:v>115792619.26000001</c:v>
                </c:pt>
                <c:pt idx="1">
                  <c:v>170219372.47999999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6C-439C-97B6-E7E787DB1C5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Tipo 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Hoja1!$A$2:$A$3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Hoja1!$C$2:$C$3</c:f>
              <c:numCache>
                <c:formatCode>"$"#,##0.00_);[Red]\("$"#,##0.00\)</c:formatCode>
                <c:ptCount val="2"/>
                <c:pt idx="0">
                  <c:v>1344808742.49</c:v>
                </c:pt>
                <c:pt idx="1">
                  <c:v>861972525.97000003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6C-439C-97B6-E7E787DB1C5D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Tipo 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Hoja1!$A$2:$A$3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Hoja1!$D$2:$D$3</c:f>
              <c:numCache>
                <c:formatCode>"$"#,##0.00_);[Red]\("$"#,##0.00\)</c:formatCode>
                <c:ptCount val="2"/>
                <c:pt idx="0">
                  <c:v>3985866582.8800001</c:v>
                </c:pt>
                <c:pt idx="1">
                  <c:v>4764154381.46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D6C-439C-97B6-E7E787DB1C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7303967"/>
        <c:axId val="1867301087"/>
      </c:lineChart>
      <c:catAx>
        <c:axId val="1867303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67301087"/>
        <c:crosses val="autoZero"/>
        <c:auto val="1"/>
        <c:lblAlgn val="ctr"/>
        <c:lblOffset val="100"/>
        <c:noMultiLvlLbl val="0"/>
      </c:catAx>
      <c:valAx>
        <c:axId val="1867301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67303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D3E84-B6FB-4D18-9DEF-8763CD9FCAE5}" type="datetimeFigureOut">
              <a:rPr lang="es-CO" smtClean="0"/>
              <a:t>29/01/2026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A23FB-3ED3-46C3-8BB4-2F6DF924E9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5430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9E6AA1-BC8D-9473-1E44-7696A197D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C66139-462B-0E54-390E-78FF31574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61E73B-B087-1CE9-4ABB-E63919ECA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7A6-D878-4731-B268-FB4D4CE44B99}" type="datetimeFigureOut">
              <a:rPr lang="es-CO" smtClean="0"/>
              <a:t>29/01/2026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9EE1B2-FC02-EF30-351F-D2158A106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6BA262-0819-C80A-012D-A4E88DBCB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56AE-83FB-41F5-8A47-1A3682B902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163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60D7E8-BF84-2A50-C2E1-1A72E5879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91CB190-45E8-DCB3-81C2-CF3B65303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3329A5-1CCB-3B56-D4A4-17102AA77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7A6-D878-4731-B268-FB4D4CE44B99}" type="datetimeFigureOut">
              <a:rPr lang="es-CO" smtClean="0"/>
              <a:t>29/01/2026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63074C-6963-CA13-7D3D-E67FA6E35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ACF180-1914-1171-C1DB-F9E6FFC68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56AE-83FB-41F5-8A47-1A3682B902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077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6321293-6F05-7A2D-64A3-772F73AFF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09BD8D0-2084-6A52-D1BF-741937445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6D16B0-4926-378B-F505-FFDF2F8E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7A6-D878-4731-B268-FB4D4CE44B99}" type="datetimeFigureOut">
              <a:rPr lang="es-CO" smtClean="0"/>
              <a:t>29/01/2026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2CBE34-0AB1-77B3-F9B2-2866177C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D9B4C-80F6-6474-483E-E2A7A1AA5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56AE-83FB-41F5-8A47-1A3682B902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7342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533030-6723-5A11-9778-57146CFB0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63F570-7775-1E2E-37BD-A8BFA309D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1D33DC-1DEF-DC78-3064-37A7A886A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7A6-D878-4731-B268-FB4D4CE44B99}" type="datetimeFigureOut">
              <a:rPr lang="es-CO" smtClean="0"/>
              <a:t>29/01/2026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203BA-B581-9B44-672D-073274337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677416-5572-9640-3283-A5C22BF13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56AE-83FB-41F5-8A47-1A3682B902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9202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BB1D10-CBEA-C26C-F2B1-FB0CE02DE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F99A91-FA6A-5415-778A-1F2EB6769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6E649B-350D-C471-3774-C9964B04A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7A6-D878-4731-B268-FB4D4CE44B99}" type="datetimeFigureOut">
              <a:rPr lang="es-CO" smtClean="0"/>
              <a:t>29/01/2026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7EDA1E-3123-2CF6-F0BF-C680B916E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EB66E0-8AB4-3F94-7C84-BB0AC9904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56AE-83FB-41F5-8A47-1A3682B902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5632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6DBC77-81E8-EEC3-27A1-71BFB921E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4B9CFC-FDD5-D099-3892-241AADC2EF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0E2B93-8E27-8B6D-284A-9921463A4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1F55AA-4831-48A9-27A3-FC94082A5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7A6-D878-4731-B268-FB4D4CE44B99}" type="datetimeFigureOut">
              <a:rPr lang="es-CO" smtClean="0"/>
              <a:t>29/01/2026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BCC09A-F3A1-0037-DC8F-481BCD8CF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FEA67E-D44F-E434-2D01-8645F5BDE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56AE-83FB-41F5-8A47-1A3682B902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0145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445175-4260-4A50-11A1-51323408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644704-B206-2108-FE97-5849D3305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4F7F51-1AB8-E109-83E5-12BCBC5EDA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7DEA971-F982-7506-EBD5-457643C992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DA3EC16-C905-D2FE-8028-4BBD0ACFC4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67C9885-2723-3181-508E-71D5FEA4A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7A6-D878-4731-B268-FB4D4CE44B99}" type="datetimeFigureOut">
              <a:rPr lang="es-CO" smtClean="0"/>
              <a:t>29/01/2026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DF229C1-F7A4-D0AB-65F6-D5FE32853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70CAF72-5289-78A1-4A89-10067E08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56AE-83FB-41F5-8A47-1A3682B902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176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89DD36-7F08-DCC0-50EB-D43243A7A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FF829ED-BE73-1F57-EAAF-E29D63D0E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7A6-D878-4731-B268-FB4D4CE44B99}" type="datetimeFigureOut">
              <a:rPr lang="es-CO" smtClean="0"/>
              <a:t>29/01/2026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B59AA79-AB3E-14FD-49DB-A75AB49E3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3D7C141-174B-620A-4648-E0BB0E282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56AE-83FB-41F5-8A47-1A3682B902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6867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5C47B5C-4DE6-B03F-B1E3-AB0A3687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7A6-D878-4731-B268-FB4D4CE44B99}" type="datetimeFigureOut">
              <a:rPr lang="es-CO" smtClean="0"/>
              <a:t>29/01/2026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17C9773-33E9-71FF-76DC-2D78134F1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9347A43-F85C-3EF0-8DC6-90D4DCC5C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56AE-83FB-41F5-8A47-1A3682B902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508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6FE68-7778-4B03-3B21-F0E2FF6FD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E5228D-3BB3-28AC-60B3-BB0753775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A6A1DB-F3F9-0E4D-536D-60685D91F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3164E4-1C25-1D91-1C8A-40A8C1EF3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7A6-D878-4731-B268-FB4D4CE44B99}" type="datetimeFigureOut">
              <a:rPr lang="es-CO" smtClean="0"/>
              <a:t>29/01/2026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7F9DA72-A7A7-7391-2436-74E89CAB5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963BED-C174-2F11-9A1B-D38FED801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56AE-83FB-41F5-8A47-1A3682B902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111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BBB4CB-7183-AC9E-3414-8000146D7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D8ADA8A-41C1-AD30-7E34-BE580E8A07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DF8815-C834-B919-BFF7-145A034BD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EC067C-9BC8-DE0C-BA4C-B6D72405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7A6-D878-4731-B268-FB4D4CE44B99}" type="datetimeFigureOut">
              <a:rPr lang="es-CO" smtClean="0"/>
              <a:t>29/01/2026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D573CE-9E6A-FBE7-3EF0-BA5EC5631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B78BF5-E58D-4694-5BCA-417824619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56AE-83FB-41F5-8A47-1A3682B902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302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DE1A5E6-6CAC-6731-F21F-C168D007A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98FDC3-F629-4373-58AE-7995E6756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D7DD7A-4EE6-E1D5-4309-47F52B26A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F3C7A6-D878-4731-B268-FB4D4CE44B99}" type="datetimeFigureOut">
              <a:rPr lang="es-CO" smtClean="0"/>
              <a:t>29/01/2026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62CC41-25AF-6EF9-508B-2B779D1154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317F6A-AE16-E041-B0D9-E1B1915FA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EB56AE-83FB-41F5-8A47-1A3682B902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885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inorte.gov.co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7BD3956-3FDB-8EB0-97E7-AFB5E5956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0969996-00D7-F052-FEBB-B6BC361299CA}"/>
              </a:ext>
            </a:extLst>
          </p:cNvPr>
          <p:cNvSpPr txBox="1"/>
          <p:nvPr/>
        </p:nvSpPr>
        <p:spPr>
          <a:xfrm>
            <a:off x="5692461" y="2307405"/>
            <a:ext cx="637525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noProof="0" dirty="0"/>
              <a:t>SEGUIMIENTO FINAL AL PLAN DE ACCIÓN 2025</a:t>
            </a:r>
          </a:p>
          <a:p>
            <a:pPr algn="ctr"/>
            <a:endParaRPr lang="es-CO" b="1" noProof="0" dirty="0"/>
          </a:p>
        </p:txBody>
      </p:sp>
    </p:spTree>
    <p:extLst>
      <p:ext uri="{BB962C8B-B14F-4D97-AF65-F5344CB8AC3E}">
        <p14:creationId xmlns:p14="http://schemas.microsoft.com/office/powerpoint/2010/main" val="3119022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65ACD-24CB-F103-CFEA-BDFDBCF3C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87A5718-AE7B-A976-F7A2-BC0A9F9C4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B7B72B7-E3AF-3EFC-335E-6DEC105E4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46" y="3046182"/>
            <a:ext cx="10515600" cy="1010914"/>
          </a:xfrm>
        </p:spPr>
        <p:txBody>
          <a:bodyPr>
            <a:normAutofit/>
          </a:bodyPr>
          <a:lstStyle/>
          <a:p>
            <a:pPr algn="ctr"/>
            <a:r>
              <a:rPr lang="es-CO" sz="4000" b="1" noProof="0" dirty="0"/>
              <a:t>MEJORA CONTINUA</a:t>
            </a:r>
            <a:endParaRPr lang="es-CO" sz="4000" noProof="0" dirty="0"/>
          </a:p>
        </p:txBody>
      </p:sp>
    </p:spTree>
    <p:extLst>
      <p:ext uri="{BB962C8B-B14F-4D97-AF65-F5344CB8AC3E}">
        <p14:creationId xmlns:p14="http://schemas.microsoft.com/office/powerpoint/2010/main" val="4282911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F24796D-ABC5-EB5C-49AA-639E7EF45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379D323-CB3B-6B2E-8C02-76DD4695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3802"/>
            <a:ext cx="5257800" cy="828467"/>
          </a:xfrm>
        </p:spPr>
        <p:txBody>
          <a:bodyPr>
            <a:normAutofit/>
          </a:bodyPr>
          <a:lstStyle/>
          <a:p>
            <a:r>
              <a:rPr lang="es-CO" sz="3600" b="1" noProof="0" dirty="0"/>
              <a:t>Satisfacción del Cliente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75A3AD-8BDA-F647-6844-A247A305AA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1962" y="1448215"/>
            <a:ext cx="5615866" cy="466725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es-CO" sz="3300" noProof="0" dirty="0"/>
              <a:t>En el transcurso del año se logro aplicar encuesta de Satisfacción a 32 usuarios de IFINORTE, arrojando resultados de mas del </a:t>
            </a:r>
            <a:r>
              <a:rPr lang="es-CO" sz="3300" b="1" noProof="0" dirty="0"/>
              <a:t>90% </a:t>
            </a:r>
            <a:r>
              <a:rPr lang="es-CO" sz="3300" noProof="0" dirty="0"/>
              <a:t>muy positivos en cuanto a la satisfacción de los clientes y plasmando comentarios y sugerencias como:</a:t>
            </a:r>
          </a:p>
          <a:p>
            <a:pPr marL="0" indent="0" algn="just">
              <a:buNone/>
            </a:pPr>
            <a:r>
              <a:rPr lang="es-CO" sz="3300" b="1" noProof="0" dirty="0"/>
              <a:t>“</a:t>
            </a:r>
            <a:r>
              <a:rPr lang="es-CO" sz="3300" noProof="0" dirty="0"/>
              <a:t>En general he tenido muy buena atención por parte de los funcionarios de IFINORTE y apoyo en cuanto a solicitudes realizadas ya sea presencial o vía telefónica.”</a:t>
            </a:r>
          </a:p>
          <a:p>
            <a:pPr marL="0" indent="0" algn="just">
              <a:buNone/>
            </a:pPr>
            <a:r>
              <a:rPr lang="es-CO" sz="3300" b="1" noProof="0" dirty="0"/>
              <a:t>“</a:t>
            </a:r>
            <a:r>
              <a:rPr lang="es-CO" sz="3300" noProof="0" dirty="0"/>
              <a:t>Mejorar Las Redes Sociales donde se tenga más conocimiento de los servicios que se prestan</a:t>
            </a:r>
            <a:r>
              <a:rPr lang="es-CO" sz="3300" b="1" noProof="0" dirty="0"/>
              <a:t>”</a:t>
            </a:r>
            <a:endParaRPr lang="es-CO" sz="3300" noProof="0" dirty="0"/>
          </a:p>
          <a:p>
            <a:pPr marL="0" indent="0" algn="just">
              <a:buNone/>
            </a:pPr>
            <a:r>
              <a:rPr lang="es-CO" sz="3300" b="1" noProof="0" dirty="0"/>
              <a:t>“</a:t>
            </a:r>
            <a:r>
              <a:rPr lang="es-CO" sz="3300" noProof="0" dirty="0"/>
              <a:t>Formular y proponer proyectos a municipios con el mismo interés</a:t>
            </a:r>
            <a:r>
              <a:rPr lang="es-CO" sz="3300" b="1" noProof="0" dirty="0"/>
              <a:t>”</a:t>
            </a:r>
            <a:endParaRPr lang="es-CO" sz="3300" noProof="0" dirty="0"/>
          </a:p>
          <a:p>
            <a:pPr marL="0" indent="0" algn="just">
              <a:buNone/>
            </a:pPr>
            <a:r>
              <a:rPr lang="es-CO" sz="3300" b="1" noProof="0" dirty="0"/>
              <a:t>“</a:t>
            </a:r>
            <a:r>
              <a:rPr lang="es-CO" sz="3300" noProof="0" dirty="0"/>
              <a:t>Ampliar portafolio de servicios, en líneas de crédito</a:t>
            </a:r>
            <a:r>
              <a:rPr lang="es-CO" sz="3300" b="1" noProof="0" dirty="0"/>
              <a:t>”</a:t>
            </a:r>
            <a:endParaRPr lang="es-CO" sz="3300" noProof="0" dirty="0"/>
          </a:p>
          <a:p>
            <a:pPr marL="0" indent="0" algn="just">
              <a:buNone/>
            </a:pPr>
            <a:r>
              <a:rPr lang="es-CO" sz="3300" b="1" noProof="0" dirty="0"/>
              <a:t>“</a:t>
            </a:r>
            <a:r>
              <a:rPr lang="es-CO" sz="3300" noProof="0" dirty="0"/>
              <a:t>LA ATENCION EXCELENTE Y SUGERENCIAS: MAS PUBLICIDAD PARA DAR A CONOCER TODOS LOS SERVICIOS QUE OFRECE EL INSTITUTO A TASAS MAS COMODAS QUE LAS DEL MERCADO FINANCIERO</a:t>
            </a:r>
            <a:r>
              <a:rPr lang="es-CO" sz="3300" b="1" noProof="0" dirty="0"/>
              <a:t>”</a:t>
            </a:r>
            <a:endParaRPr lang="es-CO" sz="3300" noProof="0" dirty="0"/>
          </a:p>
          <a:p>
            <a:pPr marL="0" indent="0">
              <a:buNone/>
            </a:pPr>
            <a:endParaRPr lang="es-CO" noProof="0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4F78D19A-6CFB-6F49-554A-52739B15CA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790" y="1557523"/>
            <a:ext cx="3706935" cy="3706935"/>
          </a:xfrm>
        </p:spPr>
      </p:pic>
    </p:spTree>
    <p:extLst>
      <p:ext uri="{BB962C8B-B14F-4D97-AF65-F5344CB8AC3E}">
        <p14:creationId xmlns:p14="http://schemas.microsoft.com/office/powerpoint/2010/main" val="3123614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8A4B1-7157-5AB6-3CAF-5AAC1D58C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29A116D-45A6-9E4E-E66C-01557008C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E0C9C31-4A3D-C2AC-ED14-244E3908F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46" y="3046182"/>
            <a:ext cx="10515600" cy="1010914"/>
          </a:xfrm>
        </p:spPr>
        <p:txBody>
          <a:bodyPr>
            <a:normAutofit/>
          </a:bodyPr>
          <a:lstStyle/>
          <a:p>
            <a:pPr algn="ctr"/>
            <a:r>
              <a:rPr lang="es-CO" sz="4000" b="1" noProof="0" dirty="0"/>
              <a:t>GESTIÓN COMERCIAL</a:t>
            </a:r>
            <a:endParaRPr lang="es-CO" sz="4000" noProof="0" dirty="0"/>
          </a:p>
        </p:txBody>
      </p:sp>
    </p:spTree>
    <p:extLst>
      <p:ext uri="{BB962C8B-B14F-4D97-AF65-F5344CB8AC3E}">
        <p14:creationId xmlns:p14="http://schemas.microsoft.com/office/powerpoint/2010/main" val="295624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F91083-82D3-201C-80A2-9E0C92065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5524"/>
            <a:ext cx="6113016" cy="948770"/>
          </a:xfrm>
        </p:spPr>
        <p:txBody>
          <a:bodyPr>
            <a:normAutofit/>
          </a:bodyPr>
          <a:lstStyle/>
          <a:p>
            <a:r>
              <a:rPr lang="es-CO" sz="2800" b="1" dirty="0"/>
              <a:t>Gestión Comercial y Plan de Mercadeo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E66C90-B32F-91CE-5C5B-39D9BA0FC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5424"/>
            <a:ext cx="5606988" cy="3829451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CO" sz="2400" dirty="0"/>
              <a:t>En el año 2025 en cumplimiento con el Plan de Mercadeo del Instituto, el equipo en cabeza de la Gerente General logró visitar y otorgar créditos a municipios como: Villa del Rosario, Bochalema, Los Patios, Durania, etc.</a:t>
            </a:r>
          </a:p>
          <a:p>
            <a:pPr marL="0" indent="0" algn="just">
              <a:buNone/>
            </a:pPr>
            <a:r>
              <a:rPr lang="es-CO" sz="2400" dirty="0"/>
              <a:t>Así mismo continua fortaleciendo su imagen institucional mediante redes sociales y medios de comunicación.</a:t>
            </a:r>
          </a:p>
          <a:p>
            <a:pPr marL="0" indent="0" algn="just">
              <a:buNone/>
            </a:pPr>
            <a:r>
              <a:rPr lang="es-CO" sz="2400" dirty="0"/>
              <a:t>El cumplimiento del plan de mercadeo vigente para el año 2025 fue de un </a:t>
            </a:r>
            <a:r>
              <a:rPr lang="es-CO" sz="2400" b="1" dirty="0"/>
              <a:t>87,25%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72E62F8E-486A-0EB1-BB67-B7B7E5B600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72325" y="1985424"/>
            <a:ext cx="4418052" cy="333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78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1054C-0D7B-21D0-29B1-13229EAE4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CFC8F0C-3ADE-7ECD-2DF5-8682A9793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90B052E-CDC6-F2BD-E148-B1E7B5DD7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46" y="3046182"/>
            <a:ext cx="10515600" cy="1010914"/>
          </a:xfrm>
        </p:spPr>
        <p:txBody>
          <a:bodyPr>
            <a:normAutofit/>
          </a:bodyPr>
          <a:lstStyle/>
          <a:p>
            <a:pPr algn="ctr"/>
            <a:r>
              <a:rPr lang="es-CO" sz="4000" b="1" noProof="0" dirty="0"/>
              <a:t>COLOCACIÓN</a:t>
            </a:r>
            <a:endParaRPr lang="es-CO" sz="4000" noProof="0" dirty="0"/>
          </a:p>
        </p:txBody>
      </p:sp>
    </p:spTree>
    <p:extLst>
      <p:ext uri="{BB962C8B-B14F-4D97-AF65-F5344CB8AC3E}">
        <p14:creationId xmlns:p14="http://schemas.microsoft.com/office/powerpoint/2010/main" val="1147904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35F97-60FB-ABA2-8BEE-6846218EA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A92CB49-9001-A6B1-3057-B65DA7ACE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D8F65DC-E0C6-D835-B638-01C49EFA5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8173"/>
            <a:ext cx="5181600" cy="682440"/>
          </a:xfrm>
        </p:spPr>
        <p:txBody>
          <a:bodyPr>
            <a:normAutofit/>
          </a:bodyPr>
          <a:lstStyle/>
          <a:p>
            <a:r>
              <a:rPr lang="es-CO" sz="2800" b="1" noProof="0" dirty="0"/>
              <a:t>Créditos de Fomento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C54DA6-A484-4FDC-70BB-9055D124CA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11984"/>
            <a:ext cx="5181600" cy="16676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000" noProof="0" dirty="0"/>
              <a:t>En el cuarto cuatrimestre del año se consolido una colocación total de $30.400.000.000 mediante créditos de fomento, cumpliendo al </a:t>
            </a:r>
            <a:r>
              <a:rPr lang="es-CO" sz="2000" b="1" noProof="0" dirty="0"/>
              <a:t>100%</a:t>
            </a:r>
            <a:r>
              <a:rPr lang="es-CO" sz="2000" noProof="0" dirty="0"/>
              <a:t> e incluso superando la meta estipulada para la vigencia 2025.</a:t>
            </a:r>
            <a:endParaRPr lang="es-CO" sz="2000" b="1" noProof="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CCD9A56-C2AA-EAF8-9FF0-2FFA76961785}"/>
              </a:ext>
            </a:extLst>
          </p:cNvPr>
          <p:cNvSpPr txBox="1">
            <a:spLocks/>
          </p:cNvSpPr>
          <p:nvPr/>
        </p:nvSpPr>
        <p:spPr>
          <a:xfrm>
            <a:off x="838200" y="3667303"/>
            <a:ext cx="5181600" cy="811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noProof="0" dirty="0"/>
              <a:t>Créditos Educativos a Operadores sin Experiencia (microcréditos)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08E0E6F-FFBD-5659-0527-D998AFAEB7D6}"/>
              </a:ext>
            </a:extLst>
          </p:cNvPr>
          <p:cNvSpPr txBox="1">
            <a:spLocks/>
          </p:cNvSpPr>
          <p:nvPr/>
        </p:nvSpPr>
        <p:spPr>
          <a:xfrm>
            <a:off x="838200" y="4471145"/>
            <a:ext cx="5181600" cy="18209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O" sz="2000" dirty="0"/>
              <a:t>Se efectuó la colocación de $2.600.000.000 mediante microcréditos destinados a apoyar procesos educativos, iniciativas emprendedoras y actividades productivas de microempresarios del departamento, cumpliendo así en un </a:t>
            </a:r>
            <a:r>
              <a:rPr lang="es-CO" sz="2000" b="1" dirty="0"/>
              <a:t>104% </a:t>
            </a:r>
            <a:r>
              <a:rPr lang="es-CO" sz="2000" dirty="0"/>
              <a:t>la meta estipulada para la presente vigencia.</a:t>
            </a:r>
            <a:endParaRPr lang="es-CO" sz="2000" b="1" noProof="0" dirty="0"/>
          </a:p>
        </p:txBody>
      </p:sp>
      <p:graphicFrame>
        <p:nvGraphicFramePr>
          <p:cNvPr id="13" name="Marcador de contenido 12">
            <a:extLst>
              <a:ext uri="{FF2B5EF4-FFF2-40B4-BE49-F238E27FC236}">
                <a16:creationId xmlns:a16="http://schemas.microsoft.com/office/drawing/2014/main" id="{5D69AF17-F0CD-D80D-97AD-2566EA60BC5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82557704"/>
              </p:ext>
            </p:extLst>
          </p:nvPr>
        </p:nvGraphicFramePr>
        <p:xfrm>
          <a:off x="8112161" y="716480"/>
          <a:ext cx="3241639" cy="2722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49B84198-01BD-B5EC-4040-E3D1416CAD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3115847"/>
              </p:ext>
            </p:extLst>
          </p:nvPr>
        </p:nvGraphicFramePr>
        <p:xfrm>
          <a:off x="7862117" y="3438703"/>
          <a:ext cx="3741725" cy="2494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60532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3A5F165-FB62-1A25-21C1-3EF60A98A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100684E-621D-E0D1-EBCC-A5FC3A768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b="1" noProof="0" dirty="0"/>
              <a:t>Créditos de Tesorería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FB0C8D-2A9F-A611-2A88-7F2CB8A35C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1800" noProof="0" dirty="0"/>
              <a:t>En el año 2025 se colocaron en créditos de Tesorería un monto de </a:t>
            </a:r>
            <a:r>
              <a:rPr lang="es-CO" sz="1800" b="1" noProof="0" dirty="0"/>
              <a:t>$16.200.000.000 </a:t>
            </a:r>
            <a:r>
              <a:rPr lang="es-CO" sz="1800" noProof="0" dirty="0"/>
              <a:t>ayudando a entidades públicas de Norte de Santander como el ESEHUEM y EMPOPAMPLONA a atender insuficiencias de caja temporales. </a:t>
            </a:r>
          </a:p>
          <a:p>
            <a:pPr marL="0" indent="0" algn="just">
              <a:buNone/>
            </a:pPr>
            <a:endParaRPr lang="es-CO" sz="1800" noProof="0" dirty="0"/>
          </a:p>
          <a:p>
            <a:pPr marL="0" indent="0" algn="just">
              <a:buNone/>
            </a:pPr>
            <a:r>
              <a:rPr lang="es-CO" sz="1800" noProof="0" dirty="0"/>
              <a:t>El presupuesto para el año 2025 era colocar en esta línea </a:t>
            </a:r>
            <a:r>
              <a:rPr lang="es-CO" sz="1800" b="1" noProof="0" dirty="0"/>
              <a:t>$8.000.000.000, </a:t>
            </a:r>
            <a:r>
              <a:rPr lang="es-CO" sz="1800" noProof="0" dirty="0"/>
              <a:t>Logrando un cumplimiento del </a:t>
            </a:r>
            <a:r>
              <a:rPr lang="es-CO" sz="1800" b="1" noProof="0" dirty="0"/>
              <a:t>202,5% </a:t>
            </a:r>
            <a:r>
              <a:rPr lang="es-CO" sz="1800" noProof="0" dirty="0"/>
              <a:t>de la meta propuesta para el presente año.</a:t>
            </a:r>
          </a:p>
          <a:p>
            <a:pPr marL="0" indent="0">
              <a:buNone/>
            </a:pPr>
            <a:endParaRPr lang="es-CO" sz="1800" noProof="0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2F2305E4-B59F-944B-E419-832E5299A5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52930"/>
            <a:ext cx="5181600" cy="3152140"/>
          </a:xfrm>
        </p:spPr>
      </p:pic>
    </p:spTree>
    <p:extLst>
      <p:ext uri="{BB962C8B-B14F-4D97-AF65-F5344CB8AC3E}">
        <p14:creationId xmlns:p14="http://schemas.microsoft.com/office/powerpoint/2010/main" val="2646923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7E10FAF-404A-E3B6-902E-3008C5994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8FFA9F2-768F-9177-3543-DD9C9F5ED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8173"/>
            <a:ext cx="5181600" cy="682440"/>
          </a:xfrm>
        </p:spPr>
        <p:txBody>
          <a:bodyPr>
            <a:normAutofit/>
          </a:bodyPr>
          <a:lstStyle/>
          <a:p>
            <a:r>
              <a:rPr lang="es-CO" sz="2800" b="1" noProof="0" dirty="0"/>
              <a:t>Créditos de Cesión de Derechos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65C394-213C-5C06-9278-1CD1035D1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11984"/>
            <a:ext cx="5181600" cy="10951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O" sz="1800" noProof="0" dirty="0"/>
              <a:t>Durante el año 2025 se realizó la colocación de $23.861.960.255 mediante créditos de cesión de derechos otorgados a empresas contratistas de entidades públicas, logrando así cumplir con un </a:t>
            </a:r>
            <a:r>
              <a:rPr lang="es-CO" sz="1800" b="1" dirty="0"/>
              <a:t>119%</a:t>
            </a:r>
            <a:r>
              <a:rPr lang="es-CO" sz="1800" dirty="0"/>
              <a:t> de la meta estipulada para la presente vigencia.</a:t>
            </a:r>
            <a:endParaRPr lang="es-CO" sz="1800" noProof="0" dirty="0"/>
          </a:p>
          <a:p>
            <a:pPr marL="0" indent="0">
              <a:buNone/>
            </a:pPr>
            <a:endParaRPr lang="es-CO" b="1" noProof="0" dirty="0"/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CE939D99-FD60-4EEF-19A3-F653A1D7D96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98786225"/>
              </p:ext>
            </p:extLst>
          </p:nvPr>
        </p:nvGraphicFramePr>
        <p:xfrm>
          <a:off x="6172199" y="3519171"/>
          <a:ext cx="5794900" cy="2331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F4C94B48-E477-C79D-CF56-DF039E4F139F}"/>
              </a:ext>
            </a:extLst>
          </p:cNvPr>
          <p:cNvSpPr txBox="1">
            <a:spLocks/>
          </p:cNvSpPr>
          <p:nvPr/>
        </p:nvSpPr>
        <p:spPr>
          <a:xfrm>
            <a:off x="838200" y="3438703"/>
            <a:ext cx="5181600" cy="811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noProof="0" dirty="0"/>
              <a:t>Créditos de Libranza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D93FE951-1776-C318-4F0C-C1F2044B9A24}"/>
              </a:ext>
            </a:extLst>
          </p:cNvPr>
          <p:cNvSpPr txBox="1">
            <a:spLocks/>
          </p:cNvSpPr>
          <p:nvPr/>
        </p:nvSpPr>
        <p:spPr>
          <a:xfrm>
            <a:off x="838200" y="4309221"/>
            <a:ext cx="5181600" cy="1095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CO" sz="1800" noProof="0" dirty="0"/>
              <a:t>En el primer trimestre del año se han logrado colocar créditos de libranza por un valor de </a:t>
            </a:r>
            <a:r>
              <a:rPr lang="es-CO" sz="1800" b="1" noProof="0" dirty="0"/>
              <a:t>170´000.000</a:t>
            </a:r>
            <a:r>
              <a:rPr lang="es-CO" sz="1800" noProof="0" dirty="0"/>
              <a:t>, lo que corresponde a </a:t>
            </a:r>
            <a:r>
              <a:rPr lang="es-CO" sz="1800" b="1" noProof="0" dirty="0"/>
              <a:t>136% </a:t>
            </a:r>
            <a:r>
              <a:rPr lang="es-CO" sz="1800" noProof="0" dirty="0"/>
              <a:t>de lo proyectado para el Trimestre y un </a:t>
            </a:r>
            <a:r>
              <a:rPr lang="es-CO" sz="1800" b="1" noProof="0" dirty="0"/>
              <a:t>34%</a:t>
            </a:r>
            <a:r>
              <a:rPr lang="es-CO" sz="1800" noProof="0" dirty="0"/>
              <a:t> del total de la meta propuesta para este año.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O" b="1" noProof="0" dirty="0"/>
          </a:p>
        </p:txBody>
      </p:sp>
      <p:graphicFrame>
        <p:nvGraphicFramePr>
          <p:cNvPr id="10" name="Marcador de contenido 8">
            <a:extLst>
              <a:ext uri="{FF2B5EF4-FFF2-40B4-BE49-F238E27FC236}">
                <a16:creationId xmlns:a16="http://schemas.microsoft.com/office/drawing/2014/main" id="{7C463D3A-D09B-8AB2-61C8-70219917D0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925207"/>
              </p:ext>
            </p:extLst>
          </p:nvPr>
        </p:nvGraphicFramePr>
        <p:xfrm>
          <a:off x="6172199" y="794544"/>
          <a:ext cx="5794900" cy="2331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89096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77ACAC5-ED1D-D197-C1FE-B41F4965B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0D54802-669E-B1FD-CD96-246B77B66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461477"/>
            <a:ext cx="8277225" cy="849344"/>
          </a:xfrm>
        </p:spPr>
        <p:txBody>
          <a:bodyPr>
            <a:noAutofit/>
          </a:bodyPr>
          <a:lstStyle/>
          <a:p>
            <a:r>
              <a:rPr lang="es-CO" sz="2800" b="1" noProof="0" dirty="0"/>
              <a:t>Calidad de Cartera (Cartera en Mora/Total de Cartera)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A2C4B8-5150-2D32-AA6F-B7B07CE1A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3449" y="1310821"/>
            <a:ext cx="5181600" cy="50037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1800" b="0" i="0" u="none" strike="noStrike" noProof="0" dirty="0">
                <a:solidFill>
                  <a:srgbClr val="000000"/>
                </a:solidFill>
                <a:effectLst/>
              </a:rPr>
              <a:t>El índice de Calidad de Cartera en el año 2025 fue variante, el ultimo cuatrimestre del año nos arrojo los siguientes valores:</a:t>
            </a:r>
          </a:p>
          <a:p>
            <a:pPr marL="0" indent="0" algn="just">
              <a:buNone/>
            </a:pPr>
            <a:r>
              <a:rPr lang="es-CO" sz="1800" b="1" dirty="0">
                <a:solidFill>
                  <a:srgbClr val="000000"/>
                </a:solidFill>
              </a:rPr>
              <a:t>Octubre: </a:t>
            </a:r>
            <a:r>
              <a:rPr lang="es-CO" sz="1800" dirty="0">
                <a:solidFill>
                  <a:srgbClr val="000000"/>
                </a:solidFill>
              </a:rPr>
              <a:t>23,05%</a:t>
            </a:r>
            <a:endParaRPr lang="es-CO" sz="1800" b="1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es-CO" sz="1800" b="1" dirty="0">
                <a:solidFill>
                  <a:srgbClr val="000000"/>
                </a:solidFill>
              </a:rPr>
              <a:t>Noviembre: </a:t>
            </a:r>
            <a:r>
              <a:rPr lang="es-CO" sz="1800" dirty="0">
                <a:solidFill>
                  <a:srgbClr val="000000"/>
                </a:solidFill>
              </a:rPr>
              <a:t>13,75%</a:t>
            </a:r>
            <a:endParaRPr lang="es-CO" sz="1800" b="1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es-CO" sz="1800" b="1" noProof="0" dirty="0">
                <a:solidFill>
                  <a:srgbClr val="000000"/>
                </a:solidFill>
              </a:rPr>
              <a:t>Diciembre: </a:t>
            </a:r>
            <a:r>
              <a:rPr lang="es-CO" sz="1800" noProof="0" dirty="0">
                <a:solidFill>
                  <a:srgbClr val="000000"/>
                </a:solidFill>
              </a:rPr>
              <a:t>11%</a:t>
            </a:r>
          </a:p>
          <a:p>
            <a:pPr marL="0" indent="0" algn="just">
              <a:buNone/>
            </a:pPr>
            <a:endParaRPr lang="es-CO" sz="1800" b="1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es-CO" sz="1800" dirty="0">
                <a:solidFill>
                  <a:srgbClr val="000000"/>
                </a:solidFill>
              </a:rPr>
              <a:t>Esto refleja un buen comportamiento en la calidad de cartera para cerrar el año </a:t>
            </a:r>
            <a:r>
              <a:rPr lang="es-CO" sz="1800" b="1" dirty="0">
                <a:solidFill>
                  <a:srgbClr val="000000"/>
                </a:solidFill>
              </a:rPr>
              <a:t>2025, </a:t>
            </a:r>
            <a:r>
              <a:rPr lang="es-CO" sz="1800" dirty="0">
                <a:solidFill>
                  <a:srgbClr val="000000"/>
                </a:solidFill>
              </a:rPr>
              <a:t>acercándonos mucho a la meta establecida de lograr tener el índice de calidad de cartera en un solo digito.</a:t>
            </a:r>
            <a:endParaRPr lang="es-CO" sz="1800" noProof="0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s-CO" sz="1800" b="1" noProof="0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s-CO" sz="1800" noProof="0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s-CO" sz="1800" b="1" noProof="0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CO" sz="1800" b="1" noProof="0" dirty="0">
                <a:solidFill>
                  <a:srgbClr val="000000"/>
                </a:solidFill>
              </a:rPr>
              <a:t> </a:t>
            </a:r>
            <a:endParaRPr lang="es-CO" sz="1800" noProof="0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endParaRPr lang="es-CO" sz="1800" noProof="0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endParaRPr lang="es-CO" sz="1800" b="1" i="0" u="none" strike="noStrike" noProof="0" dirty="0">
              <a:solidFill>
                <a:srgbClr val="000000"/>
              </a:solidFill>
              <a:effectLst/>
            </a:endParaRPr>
          </a:p>
          <a:p>
            <a:pPr marL="0" indent="0" algn="just">
              <a:buNone/>
            </a:pPr>
            <a:endParaRPr lang="es-CO" sz="1800" b="1" noProof="0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endParaRPr lang="es-CO" sz="1800" i="0" u="none" strike="noStrike" noProof="0" dirty="0">
              <a:solidFill>
                <a:srgbClr val="000000"/>
              </a:solidFill>
              <a:effectLst/>
            </a:endParaRPr>
          </a:p>
          <a:p>
            <a:pPr marL="0" indent="0" algn="just">
              <a:buNone/>
            </a:pPr>
            <a:endParaRPr lang="es-CO" sz="1800" b="1" noProof="0" dirty="0">
              <a:solidFill>
                <a:srgbClr val="000000"/>
              </a:solidFill>
            </a:endParaRP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FCA27F43-7695-5BCE-0E3F-EB1933EBD48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95651712"/>
              </p:ext>
            </p:extLst>
          </p:nvPr>
        </p:nvGraphicFramePr>
        <p:xfrm>
          <a:off x="6524625" y="1310821"/>
          <a:ext cx="5530476" cy="4623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2378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8AFBB-B0E6-151F-E50B-90CA4B807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CE746C3-0242-7891-4029-64824F1A0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4F5243F-DE0A-4C01-5CDC-81186FDE6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46" y="3046182"/>
            <a:ext cx="10515600" cy="1010914"/>
          </a:xfrm>
        </p:spPr>
        <p:txBody>
          <a:bodyPr>
            <a:normAutofit/>
          </a:bodyPr>
          <a:lstStyle/>
          <a:p>
            <a:pPr algn="ctr"/>
            <a:r>
              <a:rPr lang="es-CO" sz="4000" b="1" noProof="0" dirty="0"/>
              <a:t>GESTIÓN ADMINISTRATIVA</a:t>
            </a:r>
            <a:endParaRPr lang="es-CO" sz="4000" noProof="0" dirty="0"/>
          </a:p>
        </p:txBody>
      </p:sp>
    </p:spTree>
    <p:extLst>
      <p:ext uri="{BB962C8B-B14F-4D97-AF65-F5344CB8AC3E}">
        <p14:creationId xmlns:p14="http://schemas.microsoft.com/office/powerpoint/2010/main" val="1649633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B2E85C7-D817-80FF-14F7-CB7278B3C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3C6F56B-94D3-BB4A-3FD3-BB99AD8E4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46" y="3046182"/>
            <a:ext cx="10515600" cy="1010914"/>
          </a:xfrm>
        </p:spPr>
        <p:txBody>
          <a:bodyPr>
            <a:normAutofit/>
          </a:bodyPr>
          <a:lstStyle/>
          <a:p>
            <a:pPr algn="ctr"/>
            <a:r>
              <a:rPr lang="es-CO" sz="4000" b="1" noProof="0" dirty="0"/>
              <a:t>PLANEACIÓN ESTRATÉGICA</a:t>
            </a:r>
            <a:endParaRPr lang="es-CO" sz="4000" noProof="0" dirty="0"/>
          </a:p>
        </p:txBody>
      </p:sp>
    </p:spTree>
    <p:extLst>
      <p:ext uri="{BB962C8B-B14F-4D97-AF65-F5344CB8AC3E}">
        <p14:creationId xmlns:p14="http://schemas.microsoft.com/office/powerpoint/2010/main" val="261730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3906614-CABF-633B-C298-89D9C9373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1BDE7A-4F6F-CF80-44F5-8042BF891C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999" y="1509714"/>
            <a:ext cx="9515475" cy="9271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O" sz="1800" b="1" dirty="0"/>
          </a:p>
          <a:p>
            <a:pPr marL="0" indent="0">
              <a:buNone/>
            </a:pPr>
            <a:endParaRPr lang="es-CO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21A174F0-2518-717D-63E8-273C34F8D32A}"/>
              </a:ext>
            </a:extLst>
          </p:cNvPr>
          <p:cNvSpPr txBox="1">
            <a:spLocks/>
          </p:cNvSpPr>
          <p:nvPr/>
        </p:nvSpPr>
        <p:spPr>
          <a:xfrm>
            <a:off x="695325" y="2643983"/>
            <a:ext cx="5181600" cy="1841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400" dirty="0">
                <a:solidFill>
                  <a:srgbClr val="000000"/>
                </a:solidFill>
              </a:rPr>
              <a:t>En el cuarto trimestre del año se logro llegar a la meta de </a:t>
            </a:r>
            <a:r>
              <a:rPr lang="es-MX" sz="2400" b="1" dirty="0">
                <a:solidFill>
                  <a:srgbClr val="000000"/>
                </a:solidFill>
              </a:rPr>
              <a:t>29</a:t>
            </a:r>
            <a:r>
              <a:rPr lang="es-MX" sz="2400" dirty="0">
                <a:solidFill>
                  <a:srgbClr val="000000"/>
                </a:solidFill>
              </a:rPr>
              <a:t> capacitaciones a los funcionarios y contratistas de IFINORTE, cumpliendo así con el </a:t>
            </a:r>
            <a:r>
              <a:rPr lang="es-MX" sz="2400" b="1" dirty="0">
                <a:solidFill>
                  <a:srgbClr val="000000"/>
                </a:solidFill>
              </a:rPr>
              <a:t>100%</a:t>
            </a:r>
            <a:r>
              <a:rPr lang="es-MX" sz="2400" dirty="0">
                <a:solidFill>
                  <a:srgbClr val="000000"/>
                </a:solidFill>
              </a:rPr>
              <a:t> de ejecución del PIC.</a:t>
            </a:r>
            <a:endParaRPr lang="es-CO" sz="2400" dirty="0"/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5C82C3EE-5B5F-CA12-B73B-9B58402D7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912813"/>
            <a:ext cx="5991225" cy="779463"/>
          </a:xfrm>
        </p:spPr>
        <p:txBody>
          <a:bodyPr>
            <a:noAutofit/>
          </a:bodyPr>
          <a:lstStyle/>
          <a:p>
            <a:r>
              <a:rPr lang="es-CO" sz="2800" b="1" dirty="0"/>
              <a:t>Plan Institucional de Capacitación PIC</a:t>
            </a:r>
            <a:endParaRPr lang="es-CO" sz="2800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BE999FF6-F083-335F-7BBA-FC46FD35DC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793" y="1388966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473647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A3AF053-DCC9-80B8-945A-9BFC84BA2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091E3A4-89D9-B656-81DB-1612BD736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932" y="554915"/>
            <a:ext cx="6494755" cy="855047"/>
          </a:xfrm>
        </p:spPr>
        <p:txBody>
          <a:bodyPr>
            <a:normAutofit/>
          </a:bodyPr>
          <a:lstStyle/>
          <a:p>
            <a:r>
              <a:rPr lang="es-CO" sz="2800" b="1" dirty="0"/>
              <a:t>Mantenimiento de Equipos Tecnológicos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16DAF7-BC87-65EC-275F-BBFC1420F5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7932" y="1409962"/>
            <a:ext cx="5181600" cy="17238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2000" dirty="0"/>
              <a:t>En el cuarto trimestre del año se realizo el segundo mantenimiento preventivo a los equipos tecnológicos de </a:t>
            </a:r>
            <a:r>
              <a:rPr lang="es-CO" sz="2000" dirty="0" err="1"/>
              <a:t>ifinorte</a:t>
            </a:r>
            <a:r>
              <a:rPr lang="es-CO" sz="2000" dirty="0"/>
              <a:t>, cumpliendo así con el </a:t>
            </a:r>
            <a:r>
              <a:rPr lang="es-CO" sz="2000" b="1" dirty="0"/>
              <a:t>100% </a:t>
            </a:r>
            <a:r>
              <a:rPr lang="es-CO" sz="2000" dirty="0"/>
              <a:t>de la meta para el año 2025 de realizar 2 mantenimiento en el año.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1FFE2CD2-98FA-0C7E-AD52-608D1E58F3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99" y="1979720"/>
            <a:ext cx="2876791" cy="2876791"/>
          </a:xfr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5889709B-6CDE-8F08-78E4-3E9F80D93A16}"/>
              </a:ext>
            </a:extLst>
          </p:cNvPr>
          <p:cNvSpPr txBox="1">
            <a:spLocks/>
          </p:cNvSpPr>
          <p:nvPr/>
        </p:nvSpPr>
        <p:spPr>
          <a:xfrm>
            <a:off x="1007931" y="3400339"/>
            <a:ext cx="6494755" cy="855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/>
              <a:t>Actualización de Licencias de Antivirus para los Equipos de Computo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528CB9AC-BBF1-E2EE-8E28-DA91E1A47890}"/>
              </a:ext>
            </a:extLst>
          </p:cNvPr>
          <p:cNvSpPr txBox="1">
            <a:spLocks/>
          </p:cNvSpPr>
          <p:nvPr/>
        </p:nvSpPr>
        <p:spPr>
          <a:xfrm>
            <a:off x="1007932" y="4586110"/>
            <a:ext cx="5181600" cy="1723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CO" sz="2000" dirty="0"/>
              <a:t>Se realizo la adquisición de 10 licencias de antivirus de las 25 que se tenían como meta, cumpliendo así con un </a:t>
            </a:r>
            <a:r>
              <a:rPr lang="es-CO" sz="2000" b="1" dirty="0"/>
              <a:t>40% </a:t>
            </a:r>
            <a:r>
              <a:rPr lang="es-CO" sz="2000" dirty="0"/>
              <a:t>de la meta estipulada para el año 2025.</a:t>
            </a:r>
          </a:p>
        </p:txBody>
      </p:sp>
    </p:spTree>
    <p:extLst>
      <p:ext uri="{BB962C8B-B14F-4D97-AF65-F5344CB8AC3E}">
        <p14:creationId xmlns:p14="http://schemas.microsoft.com/office/powerpoint/2010/main" val="2566832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4FCD6CC-795D-32F3-03A9-812C1AB9C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78CC1B2-673D-30BA-3D6A-408FD812E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3844"/>
            <a:ext cx="5038817" cy="929243"/>
          </a:xfrm>
        </p:spPr>
        <p:txBody>
          <a:bodyPr>
            <a:normAutofit/>
          </a:bodyPr>
          <a:lstStyle/>
          <a:p>
            <a:r>
              <a:rPr lang="es-CO" sz="2800" b="1" noProof="0" dirty="0"/>
              <a:t>Respuestas y Tramites PQRSDF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DA54FF-5F45-6C36-294B-672296BB4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49407"/>
            <a:ext cx="5181600" cy="129931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CO" sz="1800" noProof="0" dirty="0"/>
              <a:t>Durante el año </a:t>
            </a:r>
            <a:r>
              <a:rPr lang="es-CO" sz="1800" b="1" noProof="0" dirty="0"/>
              <a:t>2025 </a:t>
            </a:r>
            <a:r>
              <a:rPr lang="es-CO" sz="1800" noProof="0" dirty="0"/>
              <a:t>fueron radicados a IFINORTE 29 derechos de petición, de los cuales fueron contestados dentro de los tiempos establecidos 24, teniendo un </a:t>
            </a:r>
            <a:r>
              <a:rPr lang="es-CO" sz="1800" b="1" noProof="0" dirty="0"/>
              <a:t>82,76% </a:t>
            </a:r>
            <a:r>
              <a:rPr lang="es-CO" sz="1800" noProof="0" dirty="0"/>
              <a:t>de cumplimiento en la meta propuesta.</a:t>
            </a:r>
            <a:endParaRPr lang="es-CO" sz="1800" b="1" noProof="0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76F3CA95-B1DE-C5B1-6AF4-DE063FAB24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544" y="1718461"/>
            <a:ext cx="3421078" cy="3421078"/>
          </a:xfr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58EF6BC4-D3CB-8ED8-6500-034C2CB6567A}"/>
              </a:ext>
            </a:extLst>
          </p:cNvPr>
          <p:cNvSpPr txBox="1">
            <a:spLocks/>
          </p:cNvSpPr>
          <p:nvPr/>
        </p:nvSpPr>
        <p:spPr>
          <a:xfrm>
            <a:off x="909591" y="3580420"/>
            <a:ext cx="5038817" cy="929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/>
              <a:t>Radicación Electrónica a </a:t>
            </a:r>
            <a:r>
              <a:rPr lang="es-CO" sz="2800" b="1" dirty="0" err="1"/>
              <a:t>traves</a:t>
            </a:r>
            <a:r>
              <a:rPr lang="es-CO" sz="2800" b="1" dirty="0"/>
              <a:t> de SIEP Documental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059456A2-96C5-1303-BAB6-014D3D044A3D}"/>
              </a:ext>
            </a:extLst>
          </p:cNvPr>
          <p:cNvSpPr txBox="1">
            <a:spLocks/>
          </p:cNvSpPr>
          <p:nvPr/>
        </p:nvSpPr>
        <p:spPr>
          <a:xfrm>
            <a:off x="838200" y="4603703"/>
            <a:ext cx="5181600" cy="12993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CO" sz="1800" dirty="0"/>
              <a:t>Durante el año </a:t>
            </a:r>
            <a:r>
              <a:rPr lang="es-CO" sz="1800" b="1" dirty="0"/>
              <a:t>2025 </a:t>
            </a:r>
            <a:r>
              <a:rPr lang="es-CO" sz="1800" dirty="0"/>
              <a:t>se radicaron un total de </a:t>
            </a:r>
            <a:r>
              <a:rPr lang="es-CO" sz="1800" b="1" dirty="0"/>
              <a:t>938 </a:t>
            </a:r>
            <a:r>
              <a:rPr lang="es-CO" sz="1800" dirty="0"/>
              <a:t>Documentos Internos, de los cuales </a:t>
            </a:r>
            <a:r>
              <a:rPr lang="es-CO" sz="1800" b="1" dirty="0"/>
              <a:t>178 </a:t>
            </a:r>
            <a:r>
              <a:rPr lang="es-CO" sz="1800" dirty="0"/>
              <a:t>fueron vía SIEP Documental, logrando un </a:t>
            </a:r>
            <a:r>
              <a:rPr lang="es-CO" sz="1800" b="1" dirty="0"/>
              <a:t>37,53% </a:t>
            </a:r>
            <a:r>
              <a:rPr lang="es-CO" sz="1800" dirty="0"/>
              <a:t>de la meta estipulada, pero logando un gran avance en el uso de esta herramienta.</a:t>
            </a:r>
          </a:p>
        </p:txBody>
      </p:sp>
    </p:spTree>
    <p:extLst>
      <p:ext uri="{BB962C8B-B14F-4D97-AF65-F5344CB8AC3E}">
        <p14:creationId xmlns:p14="http://schemas.microsoft.com/office/powerpoint/2010/main" val="3365975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F2B54DC-4BB1-B0B2-6D49-931F9311A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C759E92-2562-DCD9-41D2-3C3CBF57C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442"/>
            <a:ext cx="6210300" cy="726957"/>
          </a:xfrm>
        </p:spPr>
        <p:txBody>
          <a:bodyPr>
            <a:normAutofit/>
          </a:bodyPr>
          <a:lstStyle/>
          <a:p>
            <a:r>
              <a:rPr lang="es-CO" sz="2400" b="1" noProof="0" dirty="0"/>
              <a:t>Recuperación de Cartera Tipo C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DE833D-B013-19B9-8F84-F8C06BCB03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22909"/>
            <a:ext cx="6210300" cy="164943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s-CO" sz="1600" noProof="0" dirty="0"/>
              <a:t>Al cierre del año 2025 la cartera Tipo C Registro un valor de </a:t>
            </a:r>
            <a:r>
              <a:rPr lang="es-CO" sz="1600" b="1" noProof="0" dirty="0"/>
              <a:t>$170.219.372,48, </a:t>
            </a:r>
            <a:r>
              <a:rPr lang="es-CO" sz="1600" noProof="0" dirty="0"/>
              <a:t>un 47</a:t>
            </a:r>
            <a:r>
              <a:rPr lang="es-CO" sz="1600" dirty="0"/>
              <a:t>% mayor a lo registrado al cierre del año 2024.</a:t>
            </a:r>
            <a:endParaRPr lang="es-CO" sz="1600" b="1" noProof="0" dirty="0"/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0C551919-33B5-AEB7-13C4-B1BCBEBC5A3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70791146"/>
              </p:ext>
            </p:extLst>
          </p:nvPr>
        </p:nvGraphicFramePr>
        <p:xfrm>
          <a:off x="7236629" y="1348321"/>
          <a:ext cx="4955371" cy="4161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8A5EB557-4EF3-0025-7CB3-F8E6E1585137}"/>
              </a:ext>
            </a:extLst>
          </p:cNvPr>
          <p:cNvSpPr txBox="1">
            <a:spLocks/>
          </p:cNvSpPr>
          <p:nvPr/>
        </p:nvSpPr>
        <p:spPr>
          <a:xfrm>
            <a:off x="838200" y="2573387"/>
            <a:ext cx="4976674" cy="691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noProof="0" dirty="0"/>
              <a:t>Recuperación de Cartera Tipo D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1A71B9C6-AA14-0494-3344-CE48B5AAF468}"/>
              </a:ext>
            </a:extLst>
          </p:cNvPr>
          <p:cNvSpPr txBox="1">
            <a:spLocks/>
          </p:cNvSpPr>
          <p:nvPr/>
        </p:nvSpPr>
        <p:spPr>
          <a:xfrm>
            <a:off x="838200" y="2983222"/>
            <a:ext cx="5715000" cy="1299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CO" sz="1800" b="1" noProof="0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FA1E5C68-F9A4-9B35-1308-D18E0176C4D9}"/>
              </a:ext>
            </a:extLst>
          </p:cNvPr>
          <p:cNvSpPr txBox="1">
            <a:spLocks/>
          </p:cNvSpPr>
          <p:nvPr/>
        </p:nvSpPr>
        <p:spPr>
          <a:xfrm>
            <a:off x="838200" y="4152810"/>
            <a:ext cx="4976674" cy="691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noProof="0" dirty="0"/>
              <a:t>Recuperación e Cartera Tipo E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2F1C13B6-2E1E-90C8-2812-C51309AC5BCF}"/>
              </a:ext>
            </a:extLst>
          </p:cNvPr>
          <p:cNvSpPr txBox="1">
            <a:spLocks/>
          </p:cNvSpPr>
          <p:nvPr/>
        </p:nvSpPr>
        <p:spPr>
          <a:xfrm>
            <a:off x="838199" y="4932008"/>
            <a:ext cx="5714999" cy="1299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CO" sz="1800" b="1" noProof="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01FACAB-1D3E-F91C-3C37-60E736475A1C}"/>
              </a:ext>
            </a:extLst>
          </p:cNvPr>
          <p:cNvSpPr txBox="1"/>
          <p:nvPr/>
        </p:nvSpPr>
        <p:spPr>
          <a:xfrm>
            <a:off x="838198" y="3058503"/>
            <a:ext cx="62103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1600" noProof="0" dirty="0"/>
              <a:t>Al finalizar el año 2025 la cartera Tipo D registro un valor de </a:t>
            </a:r>
            <a:r>
              <a:rPr lang="es-CO" sz="1600" b="1" noProof="0" dirty="0"/>
              <a:t>$861.972.525,97, </a:t>
            </a:r>
            <a:r>
              <a:rPr lang="es-CO" sz="1600" noProof="0" dirty="0"/>
              <a:t>lo que representa una disminución del 35,9% de lo registrado al cierre del año 2024.</a:t>
            </a:r>
            <a:endParaRPr lang="es-CO" sz="1600" b="1" noProof="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C311D41-9CCF-EB05-1FAE-77781E454F12}"/>
              </a:ext>
            </a:extLst>
          </p:cNvPr>
          <p:cNvSpPr txBox="1"/>
          <p:nvPr/>
        </p:nvSpPr>
        <p:spPr>
          <a:xfrm>
            <a:off x="838198" y="4628396"/>
            <a:ext cx="62102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dirty="0"/>
              <a:t>Al finalizar el  año 2025 la cartera Tipo E registro un valor de </a:t>
            </a:r>
            <a:r>
              <a:rPr lang="es-CO" sz="1600" b="1" dirty="0"/>
              <a:t>$4.764.154.381,46, </a:t>
            </a:r>
            <a:r>
              <a:rPr lang="es-CO" sz="1600" dirty="0"/>
              <a:t>lo que representa aun aumento en un 19,53% en comparación a lo registrado al cierre del año 2024</a:t>
            </a:r>
            <a:br>
              <a:rPr lang="es-CO" sz="1600" dirty="0"/>
            </a:br>
            <a:endParaRPr lang="es-CO" sz="1600" noProof="0" dirty="0"/>
          </a:p>
        </p:txBody>
      </p:sp>
    </p:spTree>
    <p:extLst>
      <p:ext uri="{BB962C8B-B14F-4D97-AF65-F5344CB8AC3E}">
        <p14:creationId xmlns:p14="http://schemas.microsoft.com/office/powerpoint/2010/main" val="2324396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5B778-C3CC-9D06-3B95-E37F0F9CF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2B708BE-260C-E9DB-B089-317EA1606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F0950FB-A8FE-1FA8-918F-59EF7CA5D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46" y="3046182"/>
            <a:ext cx="10515600" cy="1010914"/>
          </a:xfrm>
        </p:spPr>
        <p:txBody>
          <a:bodyPr>
            <a:normAutofit/>
          </a:bodyPr>
          <a:lstStyle/>
          <a:p>
            <a:pPr algn="ctr"/>
            <a:r>
              <a:rPr lang="es-CO" sz="4000" b="1" noProof="0" dirty="0"/>
              <a:t>GESTIÓN </a:t>
            </a:r>
            <a:r>
              <a:rPr lang="es-CO" sz="4000" b="1" dirty="0"/>
              <a:t>FINANCIERA</a:t>
            </a:r>
            <a:endParaRPr lang="es-CO" sz="4000" noProof="0" dirty="0"/>
          </a:p>
        </p:txBody>
      </p:sp>
    </p:spTree>
    <p:extLst>
      <p:ext uri="{BB962C8B-B14F-4D97-AF65-F5344CB8AC3E}">
        <p14:creationId xmlns:p14="http://schemas.microsoft.com/office/powerpoint/2010/main" val="2172389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5201B95-6866-B4C6-7CC1-F6E82BE1A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12FE217-0CE4-805F-0A90-B3C63E529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25"/>
            <a:ext cx="5181600" cy="744584"/>
          </a:xfrm>
        </p:spPr>
        <p:txBody>
          <a:bodyPr>
            <a:normAutofit/>
          </a:bodyPr>
          <a:lstStyle/>
          <a:p>
            <a:r>
              <a:rPr lang="es-CO" sz="2800" b="1" noProof="0" dirty="0"/>
              <a:t>Presupuesto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BE8C34-ADC2-87E2-B839-4B0D688405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80096"/>
            <a:ext cx="5181600" cy="215588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000" noProof="0" dirty="0"/>
              <a:t>En el cuarto trimestre del año se logro completar al </a:t>
            </a:r>
            <a:r>
              <a:rPr lang="es-CO" sz="2000" b="1" noProof="0" dirty="0"/>
              <a:t>100%</a:t>
            </a:r>
            <a:r>
              <a:rPr lang="es-CO" sz="2000" noProof="0" dirty="0"/>
              <a:t> y superar la </a:t>
            </a:r>
            <a:r>
              <a:rPr lang="es-CO" sz="2000" dirty="0"/>
              <a:t>meta de </a:t>
            </a:r>
            <a:r>
              <a:rPr lang="es-CO" sz="2000" b="1" dirty="0"/>
              <a:t>$8.306.891.209 </a:t>
            </a:r>
            <a:r>
              <a:rPr lang="es-CO" sz="2000" dirty="0"/>
              <a:t>estipulada a</a:t>
            </a:r>
            <a:r>
              <a:rPr lang="es-CO" sz="2000" noProof="0" dirty="0"/>
              <a:t> recaudar en el año </a:t>
            </a:r>
            <a:r>
              <a:rPr lang="es-CO" sz="2000" b="1" noProof="0" dirty="0"/>
              <a:t>2025 </a:t>
            </a:r>
            <a:r>
              <a:rPr lang="es-CO" sz="2000" noProof="0" dirty="0"/>
              <a:t>mediante intereses de las diferentes líneas de crédito, intereses bancarios, arrendamientos y consultas en centrales de riesgo.</a:t>
            </a:r>
          </a:p>
        </p:txBody>
      </p:sp>
      <p:pic>
        <p:nvPicPr>
          <p:cNvPr id="14" name="Marcador de contenido 13">
            <a:extLst>
              <a:ext uri="{FF2B5EF4-FFF2-40B4-BE49-F238E27FC236}">
                <a16:creationId xmlns:a16="http://schemas.microsoft.com/office/drawing/2014/main" id="{548F8DC7-9BC6-7BB8-934F-7A2637235F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342" y="1651878"/>
            <a:ext cx="3554243" cy="3554243"/>
          </a:xfrm>
        </p:spPr>
      </p:pic>
    </p:spTree>
    <p:extLst>
      <p:ext uri="{BB962C8B-B14F-4D97-AF65-F5344CB8AC3E}">
        <p14:creationId xmlns:p14="http://schemas.microsoft.com/office/powerpoint/2010/main" val="211849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C43CD15-51F1-D0FF-BE04-7DCD9D5E3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8673E41-2A7C-76DA-6ED0-3B7A3CA31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144587"/>
            <a:ext cx="2055920" cy="771217"/>
          </a:xfrm>
        </p:spPr>
        <p:txBody>
          <a:bodyPr>
            <a:normAutofit/>
          </a:bodyPr>
          <a:lstStyle/>
          <a:p>
            <a:r>
              <a:rPr lang="es-CO" sz="3600" b="1" dirty="0"/>
              <a:t>Tesorería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5BD09A-9243-BA86-383D-90862BDEC8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184222"/>
            <a:ext cx="5181600" cy="30659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000" dirty="0"/>
              <a:t>En el transcurso del año 2025 mediante comité de inversión se revisaron constantemente las tazas que ofrecen los diferentes bancos, y se decidió hacer traslados a las cuentas que mejor rendimientos ofrecen. Cumpliendo así, con la meta estipulada para la vigencia.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2F3837B8-1829-E2B1-FF80-7584230C87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693" y="2022320"/>
            <a:ext cx="2945900" cy="2945900"/>
          </a:xfrm>
        </p:spPr>
      </p:pic>
    </p:spTree>
    <p:extLst>
      <p:ext uri="{BB962C8B-B14F-4D97-AF65-F5344CB8AC3E}">
        <p14:creationId xmlns:p14="http://schemas.microsoft.com/office/powerpoint/2010/main" val="2649550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89ED870-BCDA-6B7A-98A0-661B67165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A390022-103D-9905-5C65-928C56CF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653"/>
            <a:ext cx="4754732" cy="597154"/>
          </a:xfrm>
        </p:spPr>
        <p:txBody>
          <a:bodyPr>
            <a:normAutofit/>
          </a:bodyPr>
          <a:lstStyle/>
          <a:p>
            <a:r>
              <a:rPr lang="es-CO" sz="2800" b="1" noProof="0" dirty="0"/>
              <a:t>Informes Contables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DFC3E0-F36F-9C19-2E37-4DE9C496C0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4807"/>
            <a:ext cx="5181600" cy="2074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1800" noProof="0" dirty="0"/>
              <a:t>En el año 2025 fueron presentadas a tiempo todos los informes contables requeridos por ley, Declaraciones de Retención en la Fuente, IVA, Estampillas Departamentales, ICA e informes requeridos por la Contaduría General y la Contraloría, etc.… logrando un cumplimiento en la fecha de entrega oportuna del </a:t>
            </a:r>
            <a:r>
              <a:rPr lang="es-CO" sz="1800" b="1" noProof="0" dirty="0"/>
              <a:t>100%.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FD01DAEF-8B71-EFE0-8E4C-58B3FEDF28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50887"/>
            <a:ext cx="5181600" cy="3627120"/>
          </a:xfr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4F26CEA6-A80B-B61B-2561-2EE7DA1DFF08}"/>
              </a:ext>
            </a:extLst>
          </p:cNvPr>
          <p:cNvSpPr txBox="1">
            <a:spLocks/>
          </p:cNvSpPr>
          <p:nvPr/>
        </p:nvSpPr>
        <p:spPr>
          <a:xfrm>
            <a:off x="838200" y="4018320"/>
            <a:ext cx="4754732" cy="597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noProof="0" dirty="0"/>
              <a:t>Conciliaciones Bancarias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69064006-7FBD-BDAE-9036-69BCD836C78F}"/>
              </a:ext>
            </a:extLst>
          </p:cNvPr>
          <p:cNvSpPr txBox="1">
            <a:spLocks/>
          </p:cNvSpPr>
          <p:nvPr/>
        </p:nvSpPr>
        <p:spPr>
          <a:xfrm>
            <a:off x="838200" y="4615474"/>
            <a:ext cx="5181600" cy="1119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O" sz="1800" noProof="0" dirty="0"/>
              <a:t>Durante el año </a:t>
            </a:r>
            <a:r>
              <a:rPr lang="es-CO" sz="1800" b="1" noProof="0" dirty="0"/>
              <a:t>2025 </a:t>
            </a:r>
            <a:r>
              <a:rPr lang="es-CO" sz="1800" noProof="0" dirty="0"/>
              <a:t>se han logrado realizar el </a:t>
            </a:r>
            <a:r>
              <a:rPr lang="es-CO" sz="1800" b="1" noProof="0" dirty="0"/>
              <a:t>100%</a:t>
            </a:r>
            <a:r>
              <a:rPr lang="es-CO" sz="1800" noProof="0" dirty="0"/>
              <a:t> de las conciliaciones bancarias a las cuentas existentes de Ifinorte dentro de los tiempos establecidos.</a:t>
            </a:r>
          </a:p>
        </p:txBody>
      </p:sp>
    </p:spTree>
    <p:extLst>
      <p:ext uri="{BB962C8B-B14F-4D97-AF65-F5344CB8AC3E}">
        <p14:creationId xmlns:p14="http://schemas.microsoft.com/office/powerpoint/2010/main" val="4091004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CCA42-F295-519D-CE9D-2D8AE39F5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A0BE2C0-9D67-BFA9-745D-DABF91FAB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5EFD37C-ACA1-CD17-9E1C-A8CE02FD7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46" y="3046182"/>
            <a:ext cx="10515600" cy="1010914"/>
          </a:xfrm>
        </p:spPr>
        <p:txBody>
          <a:bodyPr>
            <a:normAutofit/>
          </a:bodyPr>
          <a:lstStyle/>
          <a:p>
            <a:pPr algn="ctr"/>
            <a:r>
              <a:rPr lang="es-CO" sz="4000" b="1" noProof="0" dirty="0"/>
              <a:t>Balance General</a:t>
            </a:r>
            <a:endParaRPr lang="es-CO" sz="4000" noProof="0" dirty="0"/>
          </a:p>
        </p:txBody>
      </p:sp>
    </p:spTree>
    <p:extLst>
      <p:ext uri="{BB962C8B-B14F-4D97-AF65-F5344CB8AC3E}">
        <p14:creationId xmlns:p14="http://schemas.microsoft.com/office/powerpoint/2010/main" val="2389688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BB6F0-4BDF-1E8A-5549-9548202CC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2ABDE82-EFCC-96A9-D7BB-1BE3B2D1C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613E92-DCBE-B378-D577-E45407062B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222" y="1748901"/>
            <a:ext cx="9948168" cy="351555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MX" sz="2400" b="1" dirty="0"/>
              <a:t>Cumplimiento de Metas:</a:t>
            </a:r>
          </a:p>
          <a:p>
            <a:pPr marL="0" indent="0" algn="just">
              <a:buNone/>
            </a:pPr>
            <a:endParaRPr lang="es-MX" sz="2000" dirty="0"/>
          </a:p>
          <a:p>
            <a:pPr marL="0" indent="0" algn="just">
              <a:buNone/>
            </a:pPr>
            <a:r>
              <a:rPr lang="es-MX" sz="2000" dirty="0"/>
              <a:t>Para la vigencia </a:t>
            </a:r>
            <a:r>
              <a:rPr lang="es-MX" sz="2000" b="1" dirty="0"/>
              <a:t>2025, </a:t>
            </a:r>
            <a:r>
              <a:rPr lang="es-MX" sz="2000" dirty="0"/>
              <a:t>se plantearon un total de 32 metas en el plan de acción, de las cuales fueron reprogramadas </a:t>
            </a:r>
            <a:r>
              <a:rPr lang="es-MX" sz="2000" b="1" dirty="0"/>
              <a:t>5.</a:t>
            </a:r>
          </a:p>
          <a:p>
            <a:pPr marL="0" indent="0" algn="just">
              <a:buNone/>
            </a:pPr>
            <a:endParaRPr lang="es-MX" sz="2000" b="1" dirty="0"/>
          </a:p>
          <a:p>
            <a:pPr marL="0" indent="0" algn="just">
              <a:buNone/>
            </a:pPr>
            <a:r>
              <a:rPr lang="es-MX" sz="2000" dirty="0"/>
              <a:t>De las </a:t>
            </a:r>
            <a:r>
              <a:rPr lang="es-MX" sz="2000" b="1" dirty="0"/>
              <a:t>27 </a:t>
            </a:r>
            <a:r>
              <a:rPr lang="es-MX" sz="2000" dirty="0"/>
              <a:t>metas restantes se cumplieron en un </a:t>
            </a:r>
            <a:r>
              <a:rPr lang="es-MX" sz="2000" b="1" dirty="0"/>
              <a:t>100% </a:t>
            </a:r>
            <a:r>
              <a:rPr lang="es-MX" sz="2000" dirty="0"/>
              <a:t>un total </a:t>
            </a:r>
            <a:r>
              <a:rPr lang="es-MX" sz="2000"/>
              <a:t>de </a:t>
            </a:r>
            <a:r>
              <a:rPr lang="es-MX" sz="2000" b="1"/>
              <a:t>15, </a:t>
            </a:r>
            <a:r>
              <a:rPr lang="es-MX" sz="2000"/>
              <a:t> </a:t>
            </a:r>
            <a:r>
              <a:rPr lang="es-MX" sz="2000" b="1" dirty="0"/>
              <a:t>7 </a:t>
            </a:r>
            <a:r>
              <a:rPr lang="es-MX" sz="2000" dirty="0"/>
              <a:t>tuvieron un porcentaje de cumplimiento superior al </a:t>
            </a:r>
            <a:r>
              <a:rPr lang="es-MX" sz="2000" b="1" dirty="0"/>
              <a:t>80% </a:t>
            </a:r>
            <a:r>
              <a:rPr lang="es-MX" sz="2000" dirty="0"/>
              <a:t>y tan solo </a:t>
            </a:r>
            <a:r>
              <a:rPr lang="es-MX" sz="2000" b="1" dirty="0"/>
              <a:t>5 </a:t>
            </a:r>
            <a:r>
              <a:rPr lang="es-MX" sz="2000" dirty="0"/>
              <a:t>tuvieron un nivel de cumplimiento al </a:t>
            </a:r>
            <a:r>
              <a:rPr lang="es-MX" sz="2000" b="1" dirty="0"/>
              <a:t>80%.</a:t>
            </a:r>
          </a:p>
          <a:p>
            <a:pPr marL="0" indent="0" algn="just">
              <a:buNone/>
            </a:pPr>
            <a:r>
              <a:rPr lang="es-MX" sz="2000" dirty="0"/>
              <a:t>Concluyendo que en el </a:t>
            </a:r>
            <a:r>
              <a:rPr lang="es-MX" sz="2000" b="1" dirty="0"/>
              <a:t>2025 </a:t>
            </a:r>
            <a:r>
              <a:rPr lang="es-MX" sz="2000" dirty="0"/>
              <a:t>IFINORTE tuvo un nivel de cumplimiento </a:t>
            </a:r>
            <a:r>
              <a:rPr lang="es-MX" sz="2000" b="1" dirty="0"/>
              <a:t>ALTO </a:t>
            </a:r>
            <a:r>
              <a:rPr lang="es-MX" sz="2000" dirty="0"/>
              <a:t>en su plan de acción, en pro de la mejora continua y el direccionamiento estratégico del Instituto.</a:t>
            </a:r>
          </a:p>
          <a:p>
            <a:pPr marL="0" indent="0" algn="just">
              <a:buNone/>
            </a:pP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781226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718E191-189B-7269-D558-E7CF7EF7F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5E7D801-B29F-46DB-62EC-44242D584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7459"/>
            <a:ext cx="4539435" cy="758532"/>
          </a:xfrm>
        </p:spPr>
        <p:txBody>
          <a:bodyPr>
            <a:normAutofit fontScale="90000"/>
          </a:bodyPr>
          <a:lstStyle/>
          <a:p>
            <a:r>
              <a:rPr lang="es-CO" sz="2800" b="1" noProof="0" dirty="0"/>
              <a:t>AUDITORIA DE REVISIÓN – CERTIFICACIÓN ISO9001:2015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365F49-71EF-983C-16F2-22BDD0516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05966"/>
            <a:ext cx="5181600" cy="37467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400" noProof="0" dirty="0"/>
              <a:t>La auditoria por parte de ICONTEC fue realizada en sitio los días 02 y 03 de septiembre, como resultado de la auditoria no se encontraron inconformidades o hallazgos en el sistema de gestión, por lo cual el auditor líder de ICONTEC recomendó mantener la certificación al Instituto, cumpliendo así, con el </a:t>
            </a:r>
            <a:r>
              <a:rPr lang="es-CO" sz="2400" b="1" noProof="0" dirty="0"/>
              <a:t>100% </a:t>
            </a:r>
            <a:r>
              <a:rPr lang="es-CO" sz="2400" noProof="0" dirty="0"/>
              <a:t>de la meta estipulada para el año 2025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724AA7FE-7E3C-C687-82D4-9AC7FFC14E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619250"/>
            <a:ext cx="5766859" cy="4325144"/>
          </a:xfrm>
        </p:spPr>
      </p:pic>
    </p:spTree>
    <p:extLst>
      <p:ext uri="{BB962C8B-B14F-4D97-AF65-F5344CB8AC3E}">
        <p14:creationId xmlns:p14="http://schemas.microsoft.com/office/powerpoint/2010/main" val="1251462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718E191-189B-7269-D558-E7CF7EF7F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5E7D801-B29F-46DB-62EC-44242D584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7459"/>
            <a:ext cx="4539435" cy="758532"/>
          </a:xfrm>
        </p:spPr>
        <p:txBody>
          <a:bodyPr>
            <a:normAutofit/>
          </a:bodyPr>
          <a:lstStyle/>
          <a:p>
            <a:r>
              <a:rPr lang="es-CO" sz="2800" b="1" noProof="0" dirty="0"/>
              <a:t>FURAG Vigencia 2024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365F49-71EF-983C-16F2-22BDD0516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05967"/>
            <a:ext cx="5181600" cy="34449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000" noProof="0" dirty="0"/>
              <a:t>El Índice de Desempeño Institucional alcanzado mediante la encuesta FURAG arrojo un puntaje de </a:t>
            </a:r>
            <a:r>
              <a:rPr lang="es-CO" sz="2000" b="1" noProof="0" dirty="0"/>
              <a:t>77,9 </a:t>
            </a:r>
            <a:r>
              <a:rPr lang="es-CO" sz="2000" noProof="0" dirty="0"/>
              <a:t>posicionándonos en el primer lugar de nuestro grupo PAR – Establecimientos Públicos Grupo 1 en el departamento de Norte de Santander, y logrando un aumento de </a:t>
            </a:r>
            <a:r>
              <a:rPr lang="es-CO" sz="2000" b="1" noProof="0" dirty="0"/>
              <a:t>9,2 </a:t>
            </a:r>
            <a:r>
              <a:rPr lang="es-CO" sz="2000" noProof="0" dirty="0"/>
              <a:t>puntos frente al periodo anterior, destacando fortalezas en dimensiones como: Talento Humano, Direccionamiento Estratégico y Control Interno.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D7C0B0B7-E68E-F619-FC31-7DBE83CD0B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80574" y="749470"/>
            <a:ext cx="4644634" cy="326974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AEF20D0-6489-1B9F-7186-F82F819F7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0574" y="4019212"/>
            <a:ext cx="4644634" cy="261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70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91D8E-B491-8EEF-7FC1-3FEC459B4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82C6F49-281A-AEC8-E77C-CC364CD24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FFEF493-9628-5857-CB03-5E3101CAB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0914"/>
          </a:xfrm>
        </p:spPr>
        <p:txBody>
          <a:bodyPr>
            <a:normAutofit/>
          </a:bodyPr>
          <a:lstStyle/>
          <a:p>
            <a:r>
              <a:rPr lang="es-CO" sz="2800" b="1" noProof="0" dirty="0"/>
              <a:t>Actualizar del Sistema de Gestión de Calidad</a:t>
            </a:r>
            <a:endParaRPr lang="es-CO" sz="2800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6D4803-C099-6CC7-96CE-2A92A8B475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18082"/>
            <a:ext cx="5181600" cy="46588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br>
              <a:rPr lang="es-CO" sz="1800" noProof="0" dirty="0"/>
            </a:br>
            <a:r>
              <a:rPr lang="es-CO" sz="1800" noProof="0" dirty="0"/>
              <a:t>Al finalizar el cuarto trimestre del año se ha logrado avanzar en un </a:t>
            </a:r>
            <a:r>
              <a:rPr lang="es-CO" sz="1800" b="1" noProof="0" dirty="0"/>
              <a:t>85% </a:t>
            </a:r>
            <a:r>
              <a:rPr lang="es-CO" sz="1800" noProof="0" dirty="0"/>
              <a:t>en la actualización de toda la información documentada de IFINORTE, logrando una renovación necesaria de los procedimientos y formatos que hacen parte del área Estratégica del Instituto. </a:t>
            </a:r>
            <a:br>
              <a:rPr lang="es-CO" sz="1800" noProof="0" dirty="0"/>
            </a:br>
            <a:br>
              <a:rPr lang="es-CO" sz="1800" noProof="0" dirty="0"/>
            </a:br>
            <a:r>
              <a:rPr lang="es-CO" sz="1800" noProof="0" dirty="0"/>
              <a:t>Además se avanza en la implementación del ítem “1.3. Mapas y Cartas Descriptivas de los Procesos” en la sección de Transparencia y Acceso a la Información de nuestra pagina web: </a:t>
            </a:r>
            <a:r>
              <a:rPr lang="es-CO" sz="1800" noProof="0" dirty="0">
                <a:hlinkClick r:id="rId3"/>
              </a:rPr>
              <a:t>www.ifinorte.gov.co</a:t>
            </a:r>
            <a:r>
              <a:rPr lang="es-CO" sz="1800" noProof="0" dirty="0"/>
              <a:t>, en donde se ira actualizando la información documentada del SGC para que este a la mano de todos los funcionarios del instituto en cualquier lugar del mundo.    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6C9BE3AE-2ED7-3F61-D46B-162DF5FFC7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4"/>
          <a:stretch>
            <a:fillRect/>
          </a:stretch>
        </p:blipFill>
        <p:spPr>
          <a:xfrm>
            <a:off x="6172202" y="1171863"/>
            <a:ext cx="5430913" cy="2983463"/>
          </a:xfr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7F98F46-F8A8-3B68-6169-FD346F514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2" y="4151401"/>
            <a:ext cx="5430913" cy="22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55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0DB71A9-B893-7D5C-3355-61AB66C2C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6A3A9D2-884C-6A0D-D83F-08F314C02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2405"/>
            <a:ext cx="6446520" cy="542475"/>
          </a:xfrm>
        </p:spPr>
        <p:txBody>
          <a:bodyPr>
            <a:normAutofit/>
          </a:bodyPr>
          <a:lstStyle/>
          <a:p>
            <a:r>
              <a:rPr lang="es-CO" sz="2800" b="1" noProof="0" dirty="0"/>
              <a:t>Gestión Ambiental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301E62-7335-3515-9EE6-43773AFA55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25524"/>
            <a:ext cx="6446520" cy="52762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1800" noProof="0" dirty="0"/>
              <a:t>En cuanto a la Gestión Ambiental dentro del Instituto, durante el año 2025 Ifinorte ejecuto las siguientes acciones: </a:t>
            </a:r>
          </a:p>
          <a:p>
            <a:pPr marL="0" indent="0" algn="just">
              <a:buNone/>
            </a:pPr>
            <a:r>
              <a:rPr lang="es-CO" sz="1800" b="1" noProof="0" dirty="0"/>
              <a:t>1.</a:t>
            </a:r>
            <a:r>
              <a:rPr lang="es-CO" sz="1800" noProof="0" dirty="0"/>
              <a:t> Implementación de medidas de manejo ambiental, tales como:</a:t>
            </a:r>
          </a:p>
          <a:p>
            <a:pPr algn="just"/>
            <a:r>
              <a:rPr lang="es-CO" sz="1800" noProof="0" dirty="0"/>
              <a:t> Reducción de la utilización de papel y digitalización.  </a:t>
            </a:r>
          </a:p>
          <a:p>
            <a:pPr algn="just"/>
            <a:r>
              <a:rPr lang="es-CO" sz="1800" noProof="0" dirty="0"/>
              <a:t>Instalación de iluminación tipo LED en las diferentes áreas.</a:t>
            </a:r>
          </a:p>
          <a:p>
            <a:pPr algn="just"/>
            <a:r>
              <a:rPr lang="es-CO" sz="1800" noProof="0" dirty="0"/>
              <a:t>Programación en el encendido y apagado de equipos de aire acondicionado para ahorro y uso eficiente de energía.</a:t>
            </a:r>
          </a:p>
          <a:p>
            <a:pPr algn="just"/>
            <a:r>
              <a:rPr lang="es-CO" sz="1800" noProof="0" dirty="0"/>
              <a:t>Instalación de puntos ecológicos para el almacenamiento y clasificación de los residuos solidos.</a:t>
            </a:r>
          </a:p>
          <a:p>
            <a:pPr algn="just"/>
            <a:endParaRPr lang="es-CO" sz="1800" noProof="0" dirty="0"/>
          </a:p>
          <a:p>
            <a:pPr marL="0" indent="0" algn="just">
              <a:buNone/>
            </a:pPr>
            <a:r>
              <a:rPr lang="es-CO" sz="1800" b="1" noProof="0" dirty="0"/>
              <a:t>2.</a:t>
            </a:r>
            <a:r>
              <a:rPr lang="es-CO" sz="1800" noProof="0" dirty="0"/>
              <a:t> También se trabajo en la estructuración del Plan de manejo Ambiental Institucional en busca de integrar criterios de sostenibilidad en todos los procesos operativos y administrativos de la entidad.</a:t>
            </a:r>
          </a:p>
          <a:p>
            <a:pPr marL="0" indent="0" algn="just">
              <a:buNone/>
            </a:pPr>
            <a:endParaRPr lang="es-CO" sz="1800" noProof="0" dirty="0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CB96EA72-47E1-6591-9989-C34384DF2B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664" y="1883542"/>
            <a:ext cx="3122136" cy="3090916"/>
          </a:xfrm>
        </p:spPr>
      </p:pic>
    </p:spTree>
    <p:extLst>
      <p:ext uri="{BB962C8B-B14F-4D97-AF65-F5344CB8AC3E}">
        <p14:creationId xmlns:p14="http://schemas.microsoft.com/office/powerpoint/2010/main" val="935901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05D0281-E8AA-57BF-6679-0AB95BEDF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A96E53A-0342-334D-11AB-ADE53FD1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10800"/>
            <a:ext cx="4408503" cy="987780"/>
          </a:xfrm>
        </p:spPr>
        <p:txBody>
          <a:bodyPr>
            <a:normAutofit/>
          </a:bodyPr>
          <a:lstStyle/>
          <a:p>
            <a:r>
              <a:rPr lang="es-CO" sz="3200" b="1" noProof="0" dirty="0"/>
              <a:t>Capitalización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DF8ADC-EA9A-FB35-4F98-A568B3D8DC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2" y="2370030"/>
            <a:ext cx="5181600" cy="390648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CO" sz="2000" noProof="0" dirty="0"/>
              <a:t>Al finalizar el año IFINORTE logro Capitalizar una suma de </a:t>
            </a:r>
            <a:r>
              <a:rPr lang="es-CO" sz="2000" b="1" noProof="0" dirty="0"/>
              <a:t>$</a:t>
            </a:r>
            <a:r>
              <a:rPr lang="es-CO" sz="2000" b="1" dirty="0"/>
              <a:t>7.228.998.717,39</a:t>
            </a:r>
            <a:r>
              <a:rPr lang="es-CO" sz="2000" b="1" noProof="0" dirty="0"/>
              <a:t> </a:t>
            </a:r>
            <a:r>
              <a:rPr lang="es-CO" sz="2000" noProof="0" dirty="0"/>
              <a:t>correspondiente al </a:t>
            </a:r>
            <a:r>
              <a:rPr lang="es-CO" sz="2000" b="1" dirty="0"/>
              <a:t>90,36</a:t>
            </a:r>
            <a:r>
              <a:rPr lang="es-CO" sz="2000" b="1" noProof="0" dirty="0"/>
              <a:t>% </a:t>
            </a:r>
            <a:r>
              <a:rPr lang="es-CO" sz="2000" noProof="0" dirty="0"/>
              <a:t>de la meta estipulada para el </a:t>
            </a:r>
            <a:r>
              <a:rPr lang="es-CO" sz="2000" b="1" noProof="0" dirty="0"/>
              <a:t>2025. </a:t>
            </a:r>
            <a:r>
              <a:rPr lang="es-CO" sz="2000" noProof="0" dirty="0"/>
              <a:t>Los valores de capitalización fueron los siguientes:</a:t>
            </a:r>
          </a:p>
          <a:p>
            <a:pPr marL="0" indent="0" algn="just">
              <a:buNone/>
            </a:pPr>
            <a:r>
              <a:rPr lang="es-CO" sz="2000" b="1" dirty="0"/>
              <a:t>$4.951.839.851,39 </a:t>
            </a:r>
            <a:r>
              <a:rPr lang="es-CO" sz="2000" dirty="0"/>
              <a:t>Por dividendos</a:t>
            </a:r>
            <a:br>
              <a:rPr lang="es-CO" sz="2000" dirty="0"/>
            </a:br>
            <a:r>
              <a:rPr lang="es-CO" sz="2000" b="1" dirty="0"/>
              <a:t>$690.052.129 </a:t>
            </a:r>
            <a:r>
              <a:rPr lang="es-CO" sz="2000" dirty="0"/>
              <a:t>Por super </a:t>
            </a:r>
            <a:r>
              <a:rPr lang="es-CO" sz="2000" dirty="0" err="1"/>
              <a:t>habit</a:t>
            </a:r>
            <a:br>
              <a:rPr lang="es-CO" sz="2000" dirty="0"/>
            </a:br>
            <a:r>
              <a:rPr lang="es-CO" sz="2000" b="1" dirty="0"/>
              <a:t>$1.587.106.737 </a:t>
            </a:r>
            <a:r>
              <a:rPr lang="es-CO" sz="2000" dirty="0"/>
              <a:t>Por rendimientos por depósitos bancarios.</a:t>
            </a:r>
            <a:endParaRPr lang="es-CO" sz="2000" b="1" dirty="0"/>
          </a:p>
          <a:p>
            <a:pPr marL="0" indent="0" algn="just">
              <a:buNone/>
            </a:pPr>
            <a:endParaRPr lang="es-CO" sz="2000" b="1" dirty="0"/>
          </a:p>
          <a:p>
            <a:pPr marL="0" indent="0" algn="just">
              <a:buNone/>
            </a:pPr>
            <a:r>
              <a:rPr lang="es-CO" sz="2000" dirty="0"/>
              <a:t>La capitalización este año refleja un </a:t>
            </a:r>
            <a:r>
              <a:rPr lang="es-CO" sz="2000" b="1" dirty="0"/>
              <a:t>73% </a:t>
            </a:r>
            <a:r>
              <a:rPr lang="es-CO" sz="2000" dirty="0"/>
              <a:t>de aumento con respecto a lo capitalizado en el año </a:t>
            </a:r>
            <a:r>
              <a:rPr lang="es-CO" sz="2000" b="1" dirty="0"/>
              <a:t>2024 ($4.178.611.975,4).</a:t>
            </a:r>
            <a:endParaRPr lang="es-CO" sz="2000" dirty="0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75100517-8B77-33C1-F777-CD42458D872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55999156"/>
              </p:ext>
            </p:extLst>
          </p:nvPr>
        </p:nvGraphicFramePr>
        <p:xfrm>
          <a:off x="6263273" y="1307422"/>
          <a:ext cx="5685255" cy="4774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3585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A2293-240E-50D8-85A7-A4CF5A63E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72EC727-CE10-A50C-326C-3ECAF76D3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F043B40-614F-95AD-ECEA-2B377A54D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46" y="3046182"/>
            <a:ext cx="10515600" cy="1010914"/>
          </a:xfrm>
        </p:spPr>
        <p:txBody>
          <a:bodyPr>
            <a:normAutofit/>
          </a:bodyPr>
          <a:lstStyle/>
          <a:p>
            <a:pPr algn="ctr"/>
            <a:r>
              <a:rPr lang="es-CO" sz="4000" b="1" noProof="0" dirty="0"/>
              <a:t>GESTIÓN INTEGRAL DEL RIESGO</a:t>
            </a:r>
            <a:endParaRPr lang="es-CO" sz="4000" noProof="0" dirty="0"/>
          </a:p>
        </p:txBody>
      </p:sp>
    </p:spTree>
    <p:extLst>
      <p:ext uri="{BB962C8B-B14F-4D97-AF65-F5344CB8AC3E}">
        <p14:creationId xmlns:p14="http://schemas.microsoft.com/office/powerpoint/2010/main" val="1175173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3B98592-688F-5919-956B-97B822439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1D60558-8851-D8E9-CA14-306FE3C11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b="1" dirty="0"/>
              <a:t>Seguimiento y </a:t>
            </a:r>
            <a:r>
              <a:rPr lang="es-CO" sz="2800" b="1" noProof="0" dirty="0"/>
              <a:t>Calificación Riesgo Crediticio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D6C7F4-88B9-3C89-5B23-DB4F62CC6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30905"/>
            <a:ext cx="51816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000" dirty="0"/>
              <a:t>E</a:t>
            </a:r>
            <a:r>
              <a:rPr lang="es-CO" sz="2000" noProof="0" dirty="0"/>
              <a:t>l </a:t>
            </a:r>
            <a:r>
              <a:rPr lang="es-CO" sz="2000" dirty="0"/>
              <a:t>Instituto en el año 2025 logró mantener una calificación BB+ en Deuda de Largo Plazo y </a:t>
            </a:r>
            <a:r>
              <a:rPr lang="es-CO" sz="2000" dirty="0" err="1"/>
              <a:t>VrR</a:t>
            </a:r>
            <a:r>
              <a:rPr lang="es-CO" sz="2000" dirty="0"/>
              <a:t> 4 (CUATRO) en Deuda de Corto Plazo, s</a:t>
            </a:r>
            <a:r>
              <a:rPr lang="es-CO" sz="2000" noProof="0" dirty="0"/>
              <a:t>e ha venido avanzando  en acciones que mejoren la confianza financiera, tales como la capitalización mensual de las rentas destinadas a tal fin y el seguimiento mensual a la ejecución del presupuesto.</a:t>
            </a:r>
          </a:p>
          <a:p>
            <a:pPr marL="0" indent="0" algn="just">
              <a:buNone/>
            </a:pPr>
            <a:r>
              <a:rPr lang="es-CO" sz="2000" noProof="0" dirty="0"/>
              <a:t>Así mismo </a:t>
            </a:r>
            <a:r>
              <a:rPr lang="es-CO" sz="2000" dirty="0"/>
              <a:t>se enviaron reportes a la Calificadora de riesgos con el fin de dar respuesta a los requerimientos de la Calificadora </a:t>
            </a:r>
            <a:r>
              <a:rPr lang="es-CO" sz="2000" dirty="0" err="1"/>
              <a:t>Value</a:t>
            </a:r>
            <a:r>
              <a:rPr lang="es-CO" sz="2000" dirty="0"/>
              <a:t> and </a:t>
            </a:r>
            <a:r>
              <a:rPr lang="es-CO" sz="2000" dirty="0" err="1"/>
              <a:t>Risk</a:t>
            </a:r>
            <a:r>
              <a:rPr lang="es-CO" sz="2000" dirty="0"/>
              <a:t> Rating. 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8B266661-4D60-2FFA-DA2D-D076CBD4C9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6" y="1571121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1698582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6587</TotalTime>
  <Words>1759</Words>
  <Application>Microsoft Office PowerPoint</Application>
  <PresentationFormat>Panorámica</PresentationFormat>
  <Paragraphs>106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4" baseType="lpstr">
      <vt:lpstr>Aptos</vt:lpstr>
      <vt:lpstr>Aptos Display</vt:lpstr>
      <vt:lpstr>Arial</vt:lpstr>
      <vt:lpstr>Calibri</vt:lpstr>
      <vt:lpstr>Tema de Office</vt:lpstr>
      <vt:lpstr>Presentación de PowerPoint</vt:lpstr>
      <vt:lpstr>PLANEACIÓN ESTRATÉGICA</vt:lpstr>
      <vt:lpstr>AUDITORIA DE REVISIÓN – CERTIFICACIÓN ISO9001:2015</vt:lpstr>
      <vt:lpstr>FURAG Vigencia 2024</vt:lpstr>
      <vt:lpstr>Actualizar del Sistema de Gestión de Calidad</vt:lpstr>
      <vt:lpstr>Gestión Ambiental</vt:lpstr>
      <vt:lpstr>Capitalización</vt:lpstr>
      <vt:lpstr>GESTIÓN INTEGRAL DEL RIESGO</vt:lpstr>
      <vt:lpstr>Seguimiento y Calificación Riesgo Crediticio </vt:lpstr>
      <vt:lpstr>MEJORA CONTINUA</vt:lpstr>
      <vt:lpstr>Satisfacción del Cliente</vt:lpstr>
      <vt:lpstr>GESTIÓN COMERCIAL</vt:lpstr>
      <vt:lpstr>Gestión Comercial y Plan de Mercadeo</vt:lpstr>
      <vt:lpstr>COLOCACIÓN</vt:lpstr>
      <vt:lpstr>Créditos de Fomento</vt:lpstr>
      <vt:lpstr>Créditos de Tesorería </vt:lpstr>
      <vt:lpstr>Créditos de Cesión de Derechos</vt:lpstr>
      <vt:lpstr>Calidad de Cartera (Cartera en Mora/Total de Cartera)</vt:lpstr>
      <vt:lpstr>GESTIÓN ADMINISTRATIVA</vt:lpstr>
      <vt:lpstr>Plan Institucional de Capacitación PIC</vt:lpstr>
      <vt:lpstr>Mantenimiento de Equipos Tecnológicos</vt:lpstr>
      <vt:lpstr>Respuestas y Tramites PQRSDF</vt:lpstr>
      <vt:lpstr>Recuperación de Cartera Tipo C </vt:lpstr>
      <vt:lpstr>GESTIÓN FINANCIERA</vt:lpstr>
      <vt:lpstr>Presupuesto</vt:lpstr>
      <vt:lpstr>Tesorería</vt:lpstr>
      <vt:lpstr>Informes Contables</vt:lpstr>
      <vt:lpstr>Balance General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DE SEGURIDAD Y SALUD EN EL TRABAJO</dc:title>
  <dc:creator>ADELA</dc:creator>
  <cp:lastModifiedBy>William</cp:lastModifiedBy>
  <cp:revision>74</cp:revision>
  <dcterms:created xsi:type="dcterms:W3CDTF">2021-10-26T20:07:21Z</dcterms:created>
  <dcterms:modified xsi:type="dcterms:W3CDTF">2026-01-29T14:08:30Z</dcterms:modified>
</cp:coreProperties>
</file>